
<file path=[Content_Types].xml><?xml version="1.0" encoding="utf-8"?>
<Types xmlns="http://schemas.openxmlformats.org/package/2006/content-types">
  <Default Extension="fntdata" ContentType="application/x-fontdata"/>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5" r:id="rId3"/>
    <p:sldId id="257" r:id="rId4"/>
    <p:sldId id="258" r:id="rId5"/>
    <p:sldId id="259" r:id="rId6"/>
    <p:sldId id="260" r:id="rId7"/>
    <p:sldId id="261" r:id="rId8"/>
    <p:sldId id="262" r:id="rId9"/>
    <p:sldId id="267" r:id="rId10"/>
    <p:sldId id="268" r:id="rId11"/>
    <p:sldId id="269" r:id="rId12"/>
    <p:sldId id="263" r:id="rId13"/>
    <p:sldId id="264" r:id="rId14"/>
    <p:sldId id="266" r:id="rId15"/>
  </p:sldIdLst>
  <p:sldSz cx="18288000" cy="10287000"/>
  <p:notesSz cx="6858000" cy="9144000"/>
  <p:embeddedFontLst>
    <p:embeddedFont>
      <p:font typeface="Haettenschweiler" panose="020B0706040902060204" pitchFamily="34" charset="0"/>
      <p:regular r:id="rId16"/>
    </p:embeddedFont>
    <p:embeddedFont>
      <p:font typeface="Horizon" panose="020B0604020202020204" charset="0"/>
      <p:bold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8/30/2024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8/30/2024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8/30/2024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8/30/2024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IN" dirty="0"/>
          </a:p>
        </p:txBody>
      </p:sp>
      <p:sp>
        <p:nvSpPr>
          <p:cNvPr id="3" name="TextBox 3"/>
          <p:cNvSpPr txBox="1"/>
          <p:nvPr/>
        </p:nvSpPr>
        <p:spPr>
          <a:xfrm>
            <a:off x="2960802" y="4030530"/>
            <a:ext cx="12366396" cy="1407308"/>
          </a:xfrm>
          <a:prstGeom prst="rect">
            <a:avLst/>
          </a:prstGeom>
        </p:spPr>
        <p:txBody>
          <a:bodyPr lIns="0" tIns="0" rIns="0" bIns="0" rtlCol="0" anchor="t">
            <a:spAutoFit/>
          </a:bodyPr>
          <a:lstStyle/>
          <a:p>
            <a:pPr algn="ctr">
              <a:lnSpc>
                <a:spcPts val="11665"/>
              </a:lnSpc>
            </a:pPr>
            <a:r>
              <a:rPr lang="en-US" sz="8330" dirty="0">
                <a:solidFill>
                  <a:srgbClr val="FFBD59"/>
                </a:solidFill>
                <a:ea typeface="Horizon" panose="02000500000000000000"/>
                <a:cs typeface="Horizon" panose="02000500000000000000"/>
                <a:sym typeface="Horizon" panose="02000500000000000000"/>
              </a:rPr>
              <a:t>BLACK SPADE</a:t>
            </a:r>
          </a:p>
        </p:txBody>
      </p:sp>
      <p:sp>
        <p:nvSpPr>
          <p:cNvPr id="4" name="TextBox 4"/>
          <p:cNvSpPr txBox="1"/>
          <p:nvPr/>
        </p:nvSpPr>
        <p:spPr>
          <a:xfrm>
            <a:off x="5673523" y="5471496"/>
            <a:ext cx="6940953" cy="578685"/>
          </a:xfrm>
          <a:prstGeom prst="rect">
            <a:avLst/>
          </a:prstGeom>
        </p:spPr>
        <p:txBody>
          <a:bodyPr lIns="0" tIns="0" rIns="0" bIns="0" rtlCol="0" anchor="t">
            <a:spAutoFit/>
          </a:bodyPr>
          <a:lstStyle/>
          <a:p>
            <a:pPr algn="ctr">
              <a:lnSpc>
                <a:spcPts val="4835"/>
              </a:lnSpc>
            </a:pPr>
            <a:r>
              <a:rPr lang="en-US" sz="3455" spc="625" dirty="0">
                <a:solidFill>
                  <a:srgbClr val="FFFFFF"/>
                </a:solidFill>
                <a:ea typeface="Cy Grotesk Grand" panose="00000507000000000000"/>
                <a:cs typeface="Cy Grotesk Grand" panose="00000507000000000000"/>
                <a:sym typeface="Cy Grotesk Grand" panose="00000507000000000000"/>
              </a:rPr>
              <a:t>PRESENTS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gs>
            <a:gs pos="100000">
              <a:srgbClr val="BCBCBC"/>
            </a:gs>
            <a:gs pos="100000">
              <a:srgbClr val="959595"/>
            </a:gs>
            <a:gs pos="100000">
              <a:schemeClr val="bg1">
                <a:lumMod val="95000"/>
              </a:schemeClr>
            </a:gs>
          </a:gsLst>
          <a:lin ang="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73785" y="876300"/>
            <a:ext cx="11423015" cy="1143000"/>
          </a:xfrm>
        </p:spPr>
        <p:txBody>
          <a:bodyPr>
            <a:noAutofit/>
          </a:bodyPr>
          <a:lstStyle/>
          <a:p>
            <a:pPr algn="l"/>
            <a:r>
              <a:rPr lang="en-US" sz="8000">
                <a:solidFill>
                  <a:schemeClr val="accent6"/>
                </a:solidFill>
              </a:rPr>
              <a:t>FEASIBILITY AND SCALABILITY</a:t>
            </a:r>
            <a:endParaRPr lang="en-US" sz="8000" dirty="0">
              <a:solidFill>
                <a:schemeClr val="accent6"/>
              </a:solidFill>
            </a:endParaRPr>
          </a:p>
        </p:txBody>
      </p:sp>
      <p:sp>
        <p:nvSpPr>
          <p:cNvPr id="3" name="Content Placeholder 2"/>
          <p:cNvSpPr>
            <a:spLocks noGrp="1"/>
          </p:cNvSpPr>
          <p:nvPr>
            <p:ph sz="half" idx="1"/>
          </p:nvPr>
        </p:nvSpPr>
        <p:spPr>
          <a:xfrm>
            <a:off x="1219200" y="2247900"/>
            <a:ext cx="7723505" cy="7105650"/>
          </a:xfrm>
        </p:spPr>
        <p:txBody>
          <a:bodyPr/>
          <a:lstStyle/>
          <a:p>
            <a:r>
              <a:rPr lang="en-US" sz="4400" dirty="0">
                <a:solidFill>
                  <a:schemeClr val="bg2"/>
                </a:solidFill>
                <a:latin typeface="+mj-lt"/>
                <a:sym typeface="+mn-ea"/>
              </a:rPr>
              <a:t>Feasibility</a:t>
            </a:r>
          </a:p>
          <a:p>
            <a:endParaRPr lang="en-US" sz="4400" dirty="0">
              <a:solidFill>
                <a:schemeClr val="bg2"/>
              </a:solidFill>
              <a:latin typeface="+mj-lt"/>
            </a:endParaRPr>
          </a:p>
          <a:p>
            <a:r>
              <a:rPr lang="en-US" sz="4400" dirty="0">
                <a:solidFill>
                  <a:schemeClr val="bg2"/>
                </a:solidFill>
                <a:latin typeface="+mj-lt"/>
              </a:rPr>
              <a:t>Technology Viability:</a:t>
            </a:r>
          </a:p>
          <a:p>
            <a:endParaRPr lang="en-US" sz="4400" dirty="0">
              <a:solidFill>
                <a:schemeClr val="bg2"/>
              </a:solidFill>
              <a:latin typeface="+mj-lt"/>
            </a:endParaRPr>
          </a:p>
          <a:p>
            <a:r>
              <a:rPr lang="en-US" sz="4400" dirty="0">
                <a:solidFill>
                  <a:schemeClr val="bg2"/>
                </a:solidFill>
                <a:latin typeface="+mj-lt"/>
              </a:rPr>
              <a:t>User Adoption:</a:t>
            </a:r>
          </a:p>
          <a:p>
            <a:endParaRPr lang="en-US" sz="4400" dirty="0">
              <a:solidFill>
                <a:schemeClr val="bg2"/>
              </a:solidFill>
              <a:latin typeface="+mj-lt"/>
            </a:endParaRPr>
          </a:p>
          <a:p>
            <a:r>
              <a:rPr lang="en-US" sz="4400" dirty="0">
                <a:solidFill>
                  <a:schemeClr val="bg2"/>
                </a:solidFill>
                <a:latin typeface="+mj-lt"/>
              </a:rPr>
              <a:t>Prototype Development:</a:t>
            </a:r>
          </a:p>
        </p:txBody>
      </p:sp>
      <p:sp>
        <p:nvSpPr>
          <p:cNvPr id="4" name="Content Placeholder 3"/>
          <p:cNvSpPr>
            <a:spLocks noGrp="1"/>
          </p:cNvSpPr>
          <p:nvPr>
            <p:ph sz="half" idx="2"/>
          </p:nvPr>
        </p:nvSpPr>
        <p:spPr>
          <a:xfrm>
            <a:off x="9595485" y="2170430"/>
            <a:ext cx="7520305" cy="6984365"/>
          </a:xfrm>
        </p:spPr>
        <p:txBody>
          <a:bodyPr/>
          <a:lstStyle/>
          <a:p>
            <a:r>
              <a:rPr lang="en-US" sz="4400" dirty="0">
                <a:solidFill>
                  <a:schemeClr val="bg2"/>
                </a:solidFill>
                <a:latin typeface="+mj-lt"/>
                <a:sym typeface="+mn-ea"/>
              </a:rPr>
              <a:t>Scalability </a:t>
            </a:r>
            <a:endParaRPr lang="en-US" sz="4400" dirty="0">
              <a:solidFill>
                <a:schemeClr val="bg2"/>
              </a:solidFill>
              <a:latin typeface="+mj-lt"/>
            </a:endParaRPr>
          </a:p>
          <a:p>
            <a:endParaRPr lang="en-US" sz="4400" dirty="0">
              <a:solidFill>
                <a:schemeClr val="bg2"/>
              </a:solidFill>
              <a:latin typeface="+mj-lt"/>
            </a:endParaRPr>
          </a:p>
          <a:p>
            <a:r>
              <a:rPr lang="en-US" sz="4400" dirty="0">
                <a:solidFill>
                  <a:schemeClr val="bg2"/>
                </a:solidFill>
                <a:latin typeface="+mj-lt"/>
              </a:rPr>
              <a:t>Market Growth Potential</a:t>
            </a:r>
          </a:p>
          <a:p>
            <a:endParaRPr lang="en-US" sz="4400" dirty="0">
              <a:solidFill>
                <a:schemeClr val="bg2"/>
              </a:solidFill>
              <a:latin typeface="+mj-lt"/>
            </a:endParaRPr>
          </a:p>
          <a:p>
            <a:r>
              <a:rPr lang="en-US" sz="4400" dirty="0">
                <a:solidFill>
                  <a:schemeClr val="bg2"/>
                </a:solidFill>
                <a:latin typeface="+mj-lt"/>
              </a:rPr>
              <a:t>Integration with Existing Infrastructure:</a:t>
            </a:r>
          </a:p>
          <a:p>
            <a:endParaRPr lang="en-US" sz="4400" dirty="0">
              <a:solidFill>
                <a:schemeClr val="bg2"/>
              </a:solidFill>
              <a:latin typeface="+mj-lt"/>
            </a:endParaRPr>
          </a:p>
          <a:p>
            <a:r>
              <a:rPr lang="en-US" sz="4400" dirty="0">
                <a:solidFill>
                  <a:schemeClr val="bg2"/>
                </a:solidFill>
                <a:latin typeface="+mj-lt"/>
              </a:rPr>
              <a:t>Target Audience Expansion</a:t>
            </a:r>
          </a:p>
          <a:p>
            <a:endParaRPr lang="en-US" sz="4400" dirty="0">
              <a:latin typeface="+mj-lt"/>
            </a:endParaRPr>
          </a:p>
          <a:p>
            <a:endParaRPr lang="en-US" sz="4400" dirty="0">
              <a:latin typeface="+mj-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100000">
              <a:srgbClr val="BCBCBC"/>
            </a:gs>
            <a:gs pos="100000">
              <a:srgbClr val="959595"/>
            </a:gs>
            <a:gs pos="100000">
              <a:schemeClr val="bg1">
                <a:lumMod val="95000"/>
              </a:schemeClr>
            </a:gs>
          </a:gsLst>
          <a:lin ang="0" scaled="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494983"/>
            <a:ext cx="8229600" cy="1143000"/>
          </a:xfrm>
        </p:spPr>
        <p:txBody>
          <a:bodyPr/>
          <a:lstStyle/>
          <a:p>
            <a:pPr algn="l"/>
            <a:r>
              <a:rPr lang="en-US" dirty="0">
                <a:solidFill>
                  <a:schemeClr val="accent6"/>
                </a:solidFill>
                <a:latin typeface="+mn-lt"/>
              </a:rPr>
              <a:t>IMPACT</a:t>
            </a:r>
          </a:p>
        </p:txBody>
      </p:sp>
      <p:sp>
        <p:nvSpPr>
          <p:cNvPr id="3" name="Content Placeholder 2"/>
          <p:cNvSpPr>
            <a:spLocks noGrp="1"/>
          </p:cNvSpPr>
          <p:nvPr>
            <p:ph sz="half" idx="1"/>
          </p:nvPr>
        </p:nvSpPr>
        <p:spPr>
          <a:xfrm>
            <a:off x="1371600" y="1866900"/>
            <a:ext cx="9483090" cy="7384415"/>
          </a:xfrm>
          <a:noFill/>
        </p:spPr>
        <p:txBody>
          <a:bodyPr/>
          <a:lstStyle/>
          <a:p>
            <a:r>
              <a:rPr lang="en-US" sz="4400">
                <a:solidFill>
                  <a:schemeClr val="bg2"/>
                </a:solidFill>
              </a:rPr>
              <a:t> Introducing a novel way of generating energy through daily habits </a:t>
            </a:r>
          </a:p>
          <a:p>
            <a:r>
              <a:rPr lang="en-US" sz="4400">
                <a:solidFill>
                  <a:schemeClr val="bg2"/>
                </a:solidFill>
              </a:rPr>
              <a:t>The project could lead to more efficient energy use in various settings, from schools and offices to gyms and public spaces, potentially reducing overall energy consumption.</a:t>
            </a:r>
          </a:p>
          <a:p>
            <a:r>
              <a:rPr lang="en-US" sz="4400">
                <a:solidFill>
                  <a:schemeClr val="bg2"/>
                </a:solidFill>
              </a:rPr>
              <a:t>The development and scaling of this technology could create new job opportunities in research</a:t>
            </a:r>
            <a:endParaRPr lang="en-US" sz="4400" dirty="0">
              <a:solidFill>
                <a:schemeClr val="bg2"/>
              </a:solidFill>
            </a:endParaRPr>
          </a:p>
        </p:txBody>
      </p:sp>
      <p:pic>
        <p:nvPicPr>
          <p:cNvPr id="7" name="Picture 6" descr="A person sitting in a chair&#10;&#10;Description automatically generated">
            <a:extLst>
              <a:ext uri="{FF2B5EF4-FFF2-40B4-BE49-F238E27FC236}">
                <a16:creationId xmlns:a16="http://schemas.microsoft.com/office/drawing/2014/main" id="{CF382A91-3093-99E0-6F44-3132B3EC20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9706" y="1066483"/>
            <a:ext cx="7433310" cy="76581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sp>
        <p:nvSpPr>
          <p:cNvPr id="2" name="AutoShape 2"/>
          <p:cNvSpPr/>
          <p:nvPr/>
        </p:nvSpPr>
        <p:spPr>
          <a:xfrm>
            <a:off x="1588131" y="9219406"/>
            <a:ext cx="14703509" cy="0"/>
          </a:xfrm>
          <a:prstGeom prst="line">
            <a:avLst/>
          </a:prstGeom>
          <a:ln w="19050" cap="flat">
            <a:gradFill>
              <a:gsLst>
                <a:gs pos="0">
                  <a:srgbClr val="000000">
                    <a:alpha val="100000"/>
                  </a:srgbClr>
                </a:gs>
                <a:gs pos="100000">
                  <a:srgbClr val="C89116">
                    <a:alpha val="100000"/>
                  </a:srgbClr>
                </a:gs>
              </a:gsLst>
              <a:lin ang="0"/>
            </a:gradFill>
            <a:prstDash val="solid"/>
            <a:headEnd type="none" w="sm" len="sm"/>
            <a:tailEnd type="none" w="sm" len="sm"/>
          </a:ln>
        </p:spPr>
        <p:txBody>
          <a:bodyPr/>
          <a:lstStyle/>
          <a:p>
            <a:endParaRPr lang="en-IN"/>
          </a:p>
        </p:txBody>
      </p:sp>
      <p:sp>
        <p:nvSpPr>
          <p:cNvPr id="3" name="TextBox 3"/>
          <p:cNvSpPr txBox="1"/>
          <p:nvPr/>
        </p:nvSpPr>
        <p:spPr>
          <a:xfrm>
            <a:off x="1439320" y="288925"/>
            <a:ext cx="9708028" cy="1179554"/>
          </a:xfrm>
          <a:prstGeom prst="rect">
            <a:avLst/>
          </a:prstGeom>
        </p:spPr>
        <p:txBody>
          <a:bodyPr lIns="0" tIns="0" rIns="0" bIns="0" rtlCol="0" anchor="t">
            <a:spAutoFit/>
          </a:bodyPr>
          <a:lstStyle/>
          <a:p>
            <a:pPr algn="l">
              <a:lnSpc>
                <a:spcPts val="9800"/>
              </a:lnSpc>
            </a:pPr>
            <a:r>
              <a:rPr lang="en-US" sz="7000" dirty="0">
                <a:solidFill>
                  <a:srgbClr val="FFBD59"/>
                </a:solidFill>
                <a:ea typeface="Horizon" panose="02000500000000000000"/>
                <a:cs typeface="Horizon" panose="02000500000000000000"/>
                <a:sym typeface="Horizon" panose="02000500000000000000"/>
              </a:rPr>
              <a:t>ADVANTAGES</a:t>
            </a:r>
          </a:p>
        </p:txBody>
      </p:sp>
      <p:sp>
        <p:nvSpPr>
          <p:cNvPr id="4" name="TextBox 4"/>
          <p:cNvSpPr txBox="1"/>
          <p:nvPr/>
        </p:nvSpPr>
        <p:spPr>
          <a:xfrm>
            <a:off x="1028700" y="2443647"/>
            <a:ext cx="7526450" cy="669927"/>
          </a:xfrm>
          <a:prstGeom prst="rect">
            <a:avLst/>
          </a:prstGeom>
        </p:spPr>
        <p:txBody>
          <a:bodyPr lIns="0" tIns="0" rIns="0" bIns="0" rtlCol="0" anchor="t">
            <a:spAutoFit/>
          </a:bodyPr>
          <a:lstStyle/>
          <a:p>
            <a:pPr marL="863600" lvl="1" indent="-431800" algn="l">
              <a:lnSpc>
                <a:spcPts val="5600"/>
              </a:lnSpc>
              <a:buFont typeface="Arial" panose="020B0604020202020204"/>
              <a:buChar char="•"/>
            </a:pPr>
            <a:r>
              <a:rPr lang="en-US" sz="4000" dirty="0">
                <a:solidFill>
                  <a:srgbClr val="F1F1F1"/>
                </a:solidFill>
                <a:ea typeface="Garet"/>
                <a:cs typeface="Garet"/>
                <a:sym typeface="Garet"/>
              </a:rPr>
              <a:t>Charges Devices Locally</a:t>
            </a:r>
          </a:p>
        </p:txBody>
      </p:sp>
      <p:sp>
        <p:nvSpPr>
          <p:cNvPr id="5" name="TextBox 5"/>
          <p:cNvSpPr txBox="1"/>
          <p:nvPr/>
        </p:nvSpPr>
        <p:spPr>
          <a:xfrm>
            <a:off x="16774491" y="8839994"/>
            <a:ext cx="969619" cy="589777"/>
          </a:xfrm>
          <a:prstGeom prst="rect">
            <a:avLst/>
          </a:prstGeom>
        </p:spPr>
        <p:txBody>
          <a:bodyPr lIns="0" tIns="0" rIns="0" bIns="0" rtlCol="0" anchor="t">
            <a:spAutoFit/>
          </a:bodyPr>
          <a:lstStyle/>
          <a:p>
            <a:pPr algn="l">
              <a:lnSpc>
                <a:spcPts val="4900"/>
              </a:lnSpc>
            </a:pPr>
            <a:r>
              <a:rPr lang="en-US" sz="3500">
                <a:solidFill>
                  <a:srgbClr val="FFBD59"/>
                </a:solidFill>
                <a:ea typeface="Horizon" panose="02000500000000000000"/>
                <a:cs typeface="Horizon" panose="02000500000000000000"/>
                <a:sym typeface="Horizon" panose="02000500000000000000"/>
              </a:rPr>
              <a:t>07</a:t>
            </a:r>
          </a:p>
        </p:txBody>
      </p:sp>
      <p:sp>
        <p:nvSpPr>
          <p:cNvPr id="6" name="TextBox 6"/>
          <p:cNvSpPr txBox="1"/>
          <p:nvPr/>
        </p:nvSpPr>
        <p:spPr>
          <a:xfrm>
            <a:off x="3868917" y="3838322"/>
            <a:ext cx="7278431" cy="669925"/>
          </a:xfrm>
          <a:prstGeom prst="rect">
            <a:avLst/>
          </a:prstGeom>
        </p:spPr>
        <p:txBody>
          <a:bodyPr lIns="0" tIns="0" rIns="0" bIns="0" rtlCol="0" anchor="t">
            <a:spAutoFit/>
          </a:bodyPr>
          <a:lstStyle/>
          <a:p>
            <a:pPr marL="863600" lvl="1" indent="-431800" algn="l">
              <a:lnSpc>
                <a:spcPts val="5600"/>
              </a:lnSpc>
              <a:buFont typeface="Arial" panose="020B0604020202020204"/>
              <a:buChar char="•"/>
            </a:pPr>
            <a:r>
              <a:rPr lang="en-US" sz="4000" dirty="0">
                <a:solidFill>
                  <a:srgbClr val="FFFFFF"/>
                </a:solidFill>
                <a:ea typeface="Garet"/>
                <a:cs typeface="Garet"/>
                <a:sym typeface="Garet"/>
              </a:rPr>
              <a:t>Reduced Dependency</a:t>
            </a:r>
          </a:p>
        </p:txBody>
      </p:sp>
      <p:sp>
        <p:nvSpPr>
          <p:cNvPr id="7" name="TextBox 7"/>
          <p:cNvSpPr txBox="1"/>
          <p:nvPr/>
        </p:nvSpPr>
        <p:spPr>
          <a:xfrm>
            <a:off x="9144000" y="6877455"/>
            <a:ext cx="8369715" cy="669925"/>
          </a:xfrm>
          <a:prstGeom prst="rect">
            <a:avLst/>
          </a:prstGeom>
        </p:spPr>
        <p:txBody>
          <a:bodyPr lIns="0" tIns="0" rIns="0" bIns="0" rtlCol="0" anchor="t">
            <a:spAutoFit/>
          </a:bodyPr>
          <a:lstStyle/>
          <a:p>
            <a:pPr marL="863600" lvl="1" indent="-431800" algn="l">
              <a:lnSpc>
                <a:spcPts val="5600"/>
              </a:lnSpc>
              <a:buFont typeface="Arial" panose="020B0604020202020204"/>
              <a:buChar char="•"/>
            </a:pPr>
            <a:r>
              <a:rPr lang="en-US" sz="4000" dirty="0">
                <a:solidFill>
                  <a:srgbClr val="FFFFFF"/>
                </a:solidFill>
                <a:ea typeface="Garet"/>
                <a:cs typeface="Garet"/>
                <a:sym typeface="Garet"/>
              </a:rPr>
              <a:t>Habits Turned into Profit</a:t>
            </a:r>
          </a:p>
        </p:txBody>
      </p:sp>
      <p:sp>
        <p:nvSpPr>
          <p:cNvPr id="8" name="TextBox 8"/>
          <p:cNvSpPr txBox="1"/>
          <p:nvPr/>
        </p:nvSpPr>
        <p:spPr>
          <a:xfrm>
            <a:off x="5877872" y="5232996"/>
            <a:ext cx="8115300" cy="669925"/>
          </a:xfrm>
          <a:prstGeom prst="rect">
            <a:avLst/>
          </a:prstGeom>
        </p:spPr>
        <p:txBody>
          <a:bodyPr lIns="0" tIns="0" rIns="0" bIns="0" rtlCol="0" anchor="t">
            <a:spAutoFit/>
          </a:bodyPr>
          <a:lstStyle/>
          <a:p>
            <a:pPr marL="863600" lvl="1" indent="-431800" algn="l">
              <a:lnSpc>
                <a:spcPts val="5600"/>
              </a:lnSpc>
              <a:buFont typeface="Arial" panose="020B0604020202020204"/>
              <a:buChar char="•"/>
            </a:pPr>
            <a:r>
              <a:rPr lang="en-US" sz="4000" dirty="0">
                <a:solidFill>
                  <a:srgbClr val="FFFFFF"/>
                </a:solidFill>
                <a:ea typeface="Garet"/>
                <a:cs typeface="Garet"/>
                <a:sym typeface="Garet"/>
              </a:rPr>
              <a:t>Utilizes Everyday Habits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sp>
        <p:nvSpPr>
          <p:cNvPr id="3" name="Freeform 3"/>
          <p:cNvSpPr/>
          <p:nvPr/>
        </p:nvSpPr>
        <p:spPr>
          <a:xfrm>
            <a:off x="9681633" y="-127"/>
            <a:ext cx="8606367" cy="10287127"/>
          </a:xfrm>
          <a:custGeom>
            <a:avLst/>
            <a:gdLst/>
            <a:ahLst/>
            <a:cxnLst/>
            <a:rect l="l" t="t" r="r" b="b"/>
            <a:pathLst>
              <a:path w="8606155" h="10286873">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2"/>
            <a:stretch>
              <a:fillRect l="-29711" r="-29711"/>
            </a:stretch>
          </a:blipFill>
        </p:spPr>
        <p:txBody>
          <a:bodyPr/>
          <a:lstStyle/>
          <a:p>
            <a:endParaRPr lang="en-IN"/>
          </a:p>
        </p:txBody>
      </p:sp>
      <p:grpSp>
        <p:nvGrpSpPr>
          <p:cNvPr id="4" name="Group 4"/>
          <p:cNvGrpSpPr/>
          <p:nvPr/>
        </p:nvGrpSpPr>
        <p:grpSpPr>
          <a:xfrm>
            <a:off x="8991880" y="1601741"/>
            <a:ext cx="7056142" cy="1521264"/>
            <a:chOff x="0" y="0"/>
            <a:chExt cx="1858408" cy="400662"/>
          </a:xfrm>
        </p:grpSpPr>
        <p:sp>
          <p:nvSpPr>
            <p:cNvPr id="5" name="Freeform 5"/>
            <p:cNvSpPr/>
            <p:nvPr/>
          </p:nvSpPr>
          <p:spPr>
            <a:xfrm>
              <a:off x="0" y="0"/>
              <a:ext cx="1858408" cy="400662"/>
            </a:xfrm>
            <a:custGeom>
              <a:avLst/>
              <a:gdLst/>
              <a:ahLst/>
              <a:cxnLst/>
              <a:rect l="l" t="t" r="r" b="b"/>
              <a:pathLst>
                <a:path w="1858408" h="400662">
                  <a:moveTo>
                    <a:pt x="0" y="0"/>
                  </a:moveTo>
                  <a:lnTo>
                    <a:pt x="1858408" y="0"/>
                  </a:lnTo>
                  <a:lnTo>
                    <a:pt x="1858408" y="400662"/>
                  </a:lnTo>
                  <a:lnTo>
                    <a:pt x="0" y="400662"/>
                  </a:lnTo>
                  <a:close/>
                </a:path>
              </a:pathLst>
            </a:custGeom>
            <a:solidFill>
              <a:srgbClr val="444E55"/>
            </a:solidFill>
          </p:spPr>
          <p:txBody>
            <a:bodyPr/>
            <a:lstStyle/>
            <a:p>
              <a:endParaRPr lang="en-IN"/>
            </a:p>
          </p:txBody>
        </p:sp>
        <p:sp>
          <p:nvSpPr>
            <p:cNvPr id="6" name="TextBox 6"/>
            <p:cNvSpPr txBox="1"/>
            <p:nvPr/>
          </p:nvSpPr>
          <p:spPr>
            <a:xfrm>
              <a:off x="0" y="-47625"/>
              <a:ext cx="1858408" cy="448287"/>
            </a:xfrm>
            <a:prstGeom prst="rect">
              <a:avLst/>
            </a:prstGeom>
          </p:spPr>
          <p:txBody>
            <a:bodyPr lIns="50800" tIns="50800" rIns="50800" bIns="50800" rtlCol="0" anchor="ctr"/>
            <a:lstStyle/>
            <a:p>
              <a:pPr algn="ctr">
                <a:lnSpc>
                  <a:spcPts val="3500"/>
                </a:lnSpc>
              </a:pPr>
              <a:endParaRPr/>
            </a:p>
          </p:txBody>
        </p:sp>
      </p:grpSp>
      <p:sp>
        <p:nvSpPr>
          <p:cNvPr id="7" name="TextBox 7"/>
          <p:cNvSpPr txBox="1"/>
          <p:nvPr/>
        </p:nvSpPr>
        <p:spPr>
          <a:xfrm>
            <a:off x="9220410" y="1933177"/>
            <a:ext cx="7169527" cy="661207"/>
          </a:xfrm>
          <a:prstGeom prst="rect">
            <a:avLst/>
          </a:prstGeom>
        </p:spPr>
        <p:txBody>
          <a:bodyPr lIns="0" tIns="0" rIns="0" bIns="0" rtlCol="0" anchor="t">
            <a:spAutoFit/>
          </a:bodyPr>
          <a:lstStyle/>
          <a:p>
            <a:pPr algn="l">
              <a:lnSpc>
                <a:spcPts val="5470"/>
              </a:lnSpc>
            </a:pPr>
            <a:r>
              <a:rPr lang="en-US" sz="3905" dirty="0">
                <a:solidFill>
                  <a:srgbClr val="FFBD59"/>
                </a:solidFill>
                <a:ea typeface="Horizon" panose="02000500000000000000"/>
                <a:cs typeface="Horizon" panose="02000500000000000000"/>
                <a:sym typeface="Horizon" panose="02000500000000000000"/>
              </a:rPr>
              <a:t>DISADVANTAGES</a:t>
            </a:r>
          </a:p>
        </p:txBody>
      </p:sp>
      <p:sp>
        <p:nvSpPr>
          <p:cNvPr id="8" name="TextBox 8"/>
          <p:cNvSpPr txBox="1"/>
          <p:nvPr/>
        </p:nvSpPr>
        <p:spPr>
          <a:xfrm>
            <a:off x="1028700" y="1727862"/>
            <a:ext cx="7642128" cy="1206774"/>
          </a:xfrm>
          <a:prstGeom prst="rect">
            <a:avLst/>
          </a:prstGeom>
        </p:spPr>
        <p:txBody>
          <a:bodyPr lIns="0" tIns="0" rIns="0" bIns="0" rtlCol="0" anchor="t">
            <a:spAutoFit/>
          </a:bodyPr>
          <a:lstStyle/>
          <a:p>
            <a:pPr marL="753110" lvl="1" indent="-376555" algn="l">
              <a:lnSpc>
                <a:spcPts val="4885"/>
              </a:lnSpc>
              <a:buFont typeface="Arial" panose="020B0604020202020204"/>
              <a:buChar char="•"/>
            </a:pPr>
            <a:r>
              <a:rPr lang="en-US" sz="3490" dirty="0">
                <a:solidFill>
                  <a:srgbClr val="FFFFFF"/>
                </a:solidFill>
                <a:ea typeface="Garet"/>
                <a:cs typeface="Garet"/>
                <a:sym typeface="Garet"/>
              </a:rPr>
              <a:t>Energy Output Depends on the Number of People</a:t>
            </a:r>
          </a:p>
        </p:txBody>
      </p:sp>
      <p:sp>
        <p:nvSpPr>
          <p:cNvPr id="9" name="TextBox 9"/>
          <p:cNvSpPr txBox="1"/>
          <p:nvPr/>
        </p:nvSpPr>
        <p:spPr>
          <a:xfrm>
            <a:off x="1028700" y="4555871"/>
            <a:ext cx="8115300" cy="587629"/>
          </a:xfrm>
          <a:prstGeom prst="rect">
            <a:avLst/>
          </a:prstGeom>
        </p:spPr>
        <p:txBody>
          <a:bodyPr lIns="0" tIns="0" rIns="0" bIns="0" rtlCol="0" anchor="t">
            <a:spAutoFit/>
          </a:bodyPr>
          <a:lstStyle/>
          <a:p>
            <a:pPr marL="753745" lvl="1" indent="-376555" algn="l">
              <a:lnSpc>
                <a:spcPts val="4885"/>
              </a:lnSpc>
              <a:buFont typeface="Arial" panose="020B0604020202020204"/>
              <a:buChar char="•"/>
            </a:pPr>
            <a:r>
              <a:rPr lang="en-US" sz="3490" dirty="0">
                <a:solidFill>
                  <a:srgbClr val="FFFFFF"/>
                </a:solidFill>
                <a:ea typeface="Garet"/>
                <a:cs typeface="Garet"/>
                <a:sym typeface="Garet"/>
              </a:rPr>
              <a:t>Not Everyone Has the Habit</a:t>
            </a:r>
          </a:p>
        </p:txBody>
      </p:sp>
      <p:sp>
        <p:nvSpPr>
          <p:cNvPr id="10" name="TextBox 10"/>
          <p:cNvSpPr txBox="1"/>
          <p:nvPr/>
        </p:nvSpPr>
        <p:spPr>
          <a:xfrm>
            <a:off x="1028700" y="6762750"/>
            <a:ext cx="7642128" cy="587629"/>
          </a:xfrm>
          <a:prstGeom prst="rect">
            <a:avLst/>
          </a:prstGeom>
        </p:spPr>
        <p:txBody>
          <a:bodyPr lIns="0" tIns="0" rIns="0" bIns="0" rtlCol="0" anchor="t">
            <a:spAutoFit/>
          </a:bodyPr>
          <a:lstStyle/>
          <a:p>
            <a:pPr marL="753745" lvl="1" indent="-376555" algn="l">
              <a:lnSpc>
                <a:spcPts val="4885"/>
              </a:lnSpc>
              <a:buFont typeface="Arial" panose="020B0604020202020204"/>
              <a:buChar char="•"/>
            </a:pPr>
            <a:r>
              <a:rPr lang="en-US" sz="3490" dirty="0">
                <a:solidFill>
                  <a:srgbClr val="FFFFFF"/>
                </a:solidFill>
                <a:ea typeface="Garet"/>
                <a:cs typeface="Garet"/>
                <a:sym typeface="Garet"/>
              </a:rPr>
              <a:t>Short-Term Energy Storage</a:t>
            </a:r>
          </a:p>
        </p:txBody>
      </p:sp>
      <p:sp>
        <p:nvSpPr>
          <p:cNvPr id="11" name="TextBox 11"/>
          <p:cNvSpPr txBox="1"/>
          <p:nvPr/>
        </p:nvSpPr>
        <p:spPr>
          <a:xfrm>
            <a:off x="16774491" y="8839994"/>
            <a:ext cx="969619" cy="589777"/>
          </a:xfrm>
          <a:prstGeom prst="rect">
            <a:avLst/>
          </a:prstGeom>
        </p:spPr>
        <p:txBody>
          <a:bodyPr lIns="0" tIns="0" rIns="0" bIns="0" rtlCol="0" anchor="t">
            <a:spAutoFit/>
          </a:bodyPr>
          <a:lstStyle/>
          <a:p>
            <a:pPr algn="l">
              <a:lnSpc>
                <a:spcPts val="4900"/>
              </a:lnSpc>
            </a:pPr>
            <a:r>
              <a:rPr lang="en-US" sz="3500">
                <a:solidFill>
                  <a:srgbClr val="FFBD59"/>
                </a:solidFill>
                <a:ea typeface="Horizon" panose="02000500000000000000"/>
                <a:cs typeface="Horizon" panose="02000500000000000000"/>
                <a:sym typeface="Horizon" panose="02000500000000000000"/>
              </a:rPr>
              <a:t>06</a:t>
            </a:r>
          </a:p>
        </p:txBody>
      </p:sp>
      <p:sp>
        <p:nvSpPr>
          <p:cNvPr id="12" name="AutoShape 12"/>
          <p:cNvSpPr/>
          <p:nvPr/>
        </p:nvSpPr>
        <p:spPr>
          <a:xfrm>
            <a:off x="1588131" y="9219406"/>
            <a:ext cx="14703509" cy="0"/>
          </a:xfrm>
          <a:prstGeom prst="line">
            <a:avLst/>
          </a:prstGeom>
          <a:ln w="19050" cap="flat">
            <a:gradFill>
              <a:gsLst>
                <a:gs pos="0">
                  <a:srgbClr val="000000">
                    <a:alpha val="100000"/>
                  </a:srgbClr>
                </a:gs>
                <a:gs pos="100000">
                  <a:srgbClr val="C89116">
                    <a:alpha val="100000"/>
                  </a:srgbClr>
                </a:gs>
              </a:gsLst>
              <a:lin ang="0"/>
            </a:gradFill>
            <a:prstDash val="solid"/>
            <a:headEnd type="none" w="sm" len="sm"/>
            <a:tailEnd type="none" w="sm" len="sm"/>
          </a:ln>
        </p:spPr>
        <p:txBody>
          <a:bodyPr/>
          <a:lstStyle/>
          <a:p>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6592" b="-51184"/>
            </a:stretch>
          </a:blipFill>
        </p:spPr>
        <p:txBody>
          <a:bodyPr/>
          <a:lstStyle/>
          <a:p>
            <a:r>
              <a:rPr lang="en-IN" dirty="0"/>
              <a:t>a</a:t>
            </a:r>
          </a:p>
        </p:txBody>
      </p:sp>
      <p:sp>
        <p:nvSpPr>
          <p:cNvPr id="3" name="TextBox 3"/>
          <p:cNvSpPr txBox="1"/>
          <p:nvPr/>
        </p:nvSpPr>
        <p:spPr>
          <a:xfrm>
            <a:off x="5681334" y="3892550"/>
            <a:ext cx="6925331" cy="1112228"/>
          </a:xfrm>
          <a:prstGeom prst="rect">
            <a:avLst/>
          </a:prstGeom>
        </p:spPr>
        <p:txBody>
          <a:bodyPr lIns="0" tIns="0" rIns="0" bIns="0" rtlCol="0" anchor="t">
            <a:spAutoFit/>
          </a:bodyPr>
          <a:lstStyle/>
          <a:p>
            <a:pPr algn="ctr">
              <a:lnSpc>
                <a:spcPts val="9100"/>
              </a:lnSpc>
            </a:pPr>
            <a:r>
              <a:rPr lang="en-US" sz="7000">
                <a:solidFill>
                  <a:srgbClr val="FFBD59"/>
                </a:solidFill>
                <a:ea typeface="Horizon" panose="02000500000000000000"/>
                <a:cs typeface="Horizon" panose="02000500000000000000"/>
                <a:sym typeface="Horizon" panose="02000500000000000000"/>
              </a:rPr>
              <a:t>Thank You</a:t>
            </a:r>
          </a:p>
        </p:txBody>
      </p:sp>
      <p:grpSp>
        <p:nvGrpSpPr>
          <p:cNvPr id="4" name="Group 4"/>
          <p:cNvGrpSpPr/>
          <p:nvPr/>
        </p:nvGrpSpPr>
        <p:grpSpPr>
          <a:xfrm>
            <a:off x="6154811" y="8415034"/>
            <a:ext cx="6066557" cy="634718"/>
            <a:chOff x="0" y="0"/>
            <a:chExt cx="1597776" cy="167169"/>
          </a:xfrm>
        </p:grpSpPr>
        <p:sp>
          <p:nvSpPr>
            <p:cNvPr id="5" name="Freeform 5"/>
            <p:cNvSpPr/>
            <p:nvPr/>
          </p:nvSpPr>
          <p:spPr>
            <a:xfrm>
              <a:off x="0" y="0"/>
              <a:ext cx="1597776" cy="167169"/>
            </a:xfrm>
            <a:custGeom>
              <a:avLst/>
              <a:gdLst/>
              <a:ahLst/>
              <a:cxnLst/>
              <a:rect l="l" t="t" r="r" b="b"/>
              <a:pathLst>
                <a:path w="1597776" h="167169">
                  <a:moveTo>
                    <a:pt x="83584" y="0"/>
                  </a:moveTo>
                  <a:lnTo>
                    <a:pt x="1514192" y="0"/>
                  </a:lnTo>
                  <a:cubicBezTo>
                    <a:pt x="1536360" y="0"/>
                    <a:pt x="1557620" y="8806"/>
                    <a:pt x="1573295" y="24481"/>
                  </a:cubicBezTo>
                  <a:cubicBezTo>
                    <a:pt x="1588970" y="40156"/>
                    <a:pt x="1597776" y="61416"/>
                    <a:pt x="1597776" y="83584"/>
                  </a:cubicBezTo>
                  <a:lnTo>
                    <a:pt x="1597776" y="83584"/>
                  </a:lnTo>
                  <a:cubicBezTo>
                    <a:pt x="1597776" y="129747"/>
                    <a:pt x="1560354" y="167169"/>
                    <a:pt x="1514192" y="167169"/>
                  </a:cubicBezTo>
                  <a:lnTo>
                    <a:pt x="83584" y="167169"/>
                  </a:lnTo>
                  <a:cubicBezTo>
                    <a:pt x="37422" y="167169"/>
                    <a:pt x="0" y="129747"/>
                    <a:pt x="0" y="83584"/>
                  </a:cubicBezTo>
                  <a:lnTo>
                    <a:pt x="0" y="83584"/>
                  </a:lnTo>
                  <a:cubicBezTo>
                    <a:pt x="0" y="37422"/>
                    <a:pt x="37422" y="0"/>
                    <a:pt x="83584" y="0"/>
                  </a:cubicBezTo>
                  <a:close/>
                </a:path>
              </a:pathLst>
            </a:custGeom>
            <a:solidFill>
              <a:srgbClr val="000000">
                <a:alpha val="0"/>
              </a:srgbClr>
            </a:solidFill>
            <a:ln w="19050" cap="rnd">
              <a:gradFill>
                <a:gsLst>
                  <a:gs pos="0">
                    <a:srgbClr val="000000">
                      <a:alpha val="100000"/>
                    </a:srgbClr>
                  </a:gs>
                  <a:gs pos="100000">
                    <a:srgbClr val="C89116">
                      <a:alpha val="100000"/>
                    </a:srgbClr>
                  </a:gs>
                </a:gsLst>
                <a:lin ang="0"/>
              </a:gradFill>
              <a:prstDash val="solid"/>
              <a:round/>
            </a:ln>
          </p:spPr>
          <p:txBody>
            <a:bodyPr/>
            <a:lstStyle/>
            <a:p>
              <a:endParaRPr lang="en-IN"/>
            </a:p>
          </p:txBody>
        </p:sp>
        <p:sp>
          <p:nvSpPr>
            <p:cNvPr id="6" name="TextBox 6"/>
            <p:cNvSpPr txBox="1"/>
            <p:nvPr/>
          </p:nvSpPr>
          <p:spPr>
            <a:xfrm>
              <a:off x="0" y="-47625"/>
              <a:ext cx="1597776" cy="214794"/>
            </a:xfrm>
            <a:prstGeom prst="rect">
              <a:avLst/>
            </a:prstGeom>
          </p:spPr>
          <p:txBody>
            <a:bodyPr lIns="50800" tIns="50800" rIns="50800" bIns="50800" rtlCol="0" anchor="ctr"/>
            <a:lstStyle/>
            <a:p>
              <a:pPr algn="ctr">
                <a:lnSpc>
                  <a:spcPts val="3500"/>
                </a:lnSpc>
              </a:pPr>
              <a:endParaRPr/>
            </a:p>
          </p:txBody>
        </p:sp>
      </p:grpSp>
      <p:sp>
        <p:nvSpPr>
          <p:cNvPr id="7" name="TextBox 7"/>
          <p:cNvSpPr txBox="1"/>
          <p:nvPr/>
        </p:nvSpPr>
        <p:spPr>
          <a:xfrm>
            <a:off x="6357738" y="8552360"/>
            <a:ext cx="5572523" cy="353223"/>
          </a:xfrm>
          <a:prstGeom prst="rect">
            <a:avLst/>
          </a:prstGeom>
        </p:spPr>
        <p:txBody>
          <a:bodyPr lIns="0" tIns="0" rIns="0" bIns="0" rtlCol="0" anchor="t">
            <a:spAutoFit/>
          </a:bodyPr>
          <a:lstStyle/>
          <a:p>
            <a:pPr algn="ctr">
              <a:lnSpc>
                <a:spcPts val="2895"/>
              </a:lnSpc>
            </a:pPr>
            <a:r>
              <a:rPr lang="en-US" sz="2070" spc="374" dirty="0">
                <a:solidFill>
                  <a:srgbClr val="FFFFFF"/>
                </a:solidFill>
                <a:ea typeface="Cy Grotesk Grand" panose="00000507000000000000"/>
                <a:cs typeface="Cy Grotesk Grand" panose="00000507000000000000"/>
                <a:sym typeface="Cy Grotesk Grand" panose="00000507000000000000"/>
              </a:rPr>
              <a:t>BLACK SPADE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8947" y="-122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6592" b="-51184"/>
            </a:stretch>
          </a:blipFill>
        </p:spPr>
        <p:txBody>
          <a:bodyPr/>
          <a:lstStyle/>
          <a:p>
            <a:endParaRPr lang="en-IN"/>
          </a:p>
        </p:txBody>
      </p:sp>
      <p:sp>
        <p:nvSpPr>
          <p:cNvPr id="3" name="TextBox 3"/>
          <p:cNvSpPr txBox="1"/>
          <p:nvPr/>
        </p:nvSpPr>
        <p:spPr>
          <a:xfrm>
            <a:off x="1266594" y="377468"/>
            <a:ext cx="15992706" cy="1514261"/>
          </a:xfrm>
          <a:prstGeom prst="rect">
            <a:avLst/>
          </a:prstGeom>
        </p:spPr>
        <p:txBody>
          <a:bodyPr lIns="0" tIns="0" rIns="0" bIns="0" rtlCol="0" anchor="t">
            <a:spAutoFit/>
          </a:bodyPr>
          <a:lstStyle/>
          <a:p>
            <a:pPr algn="ctr">
              <a:lnSpc>
                <a:spcPts val="12350"/>
              </a:lnSpc>
            </a:pPr>
            <a:r>
              <a:rPr lang="en-US" sz="9500" dirty="0">
                <a:solidFill>
                  <a:srgbClr val="FFBD59"/>
                </a:solidFill>
                <a:ea typeface="Horizon" panose="02000500000000000000"/>
                <a:cs typeface="Horizon" panose="02000500000000000000"/>
                <a:sym typeface="Horizon" panose="02000500000000000000"/>
              </a:rPr>
              <a:t>team members</a:t>
            </a:r>
          </a:p>
        </p:txBody>
      </p:sp>
      <p:sp>
        <p:nvSpPr>
          <p:cNvPr id="4" name="TextBox 4"/>
          <p:cNvSpPr txBox="1"/>
          <p:nvPr/>
        </p:nvSpPr>
        <p:spPr>
          <a:xfrm>
            <a:off x="1028700" y="2575560"/>
            <a:ext cx="3061335" cy="926792"/>
          </a:xfrm>
          <a:prstGeom prst="rect">
            <a:avLst/>
          </a:prstGeom>
        </p:spPr>
        <p:txBody>
          <a:bodyPr wrap="square" lIns="0" tIns="0" rIns="0" bIns="0" rtlCol="0" anchor="t">
            <a:spAutoFit/>
          </a:bodyPr>
          <a:lstStyle/>
          <a:p>
            <a:pPr algn="ctr">
              <a:lnSpc>
                <a:spcPts val="7700"/>
              </a:lnSpc>
              <a:spcBef>
                <a:spcPct val="0"/>
              </a:spcBef>
            </a:pPr>
            <a:r>
              <a:rPr lang="en-US" sz="5500" dirty="0">
                <a:solidFill>
                  <a:srgbClr val="FFFFFF"/>
                </a:solidFill>
                <a:ea typeface="Celandine" panose="00000500000000000000"/>
                <a:cs typeface="Celandine" panose="00000500000000000000"/>
                <a:sym typeface="Celandine" panose="00000500000000000000"/>
              </a:rPr>
              <a:t>ROOPA K</a:t>
            </a:r>
          </a:p>
        </p:txBody>
      </p:sp>
      <p:sp>
        <p:nvSpPr>
          <p:cNvPr id="5" name="TextBox 5"/>
          <p:cNvSpPr txBox="1"/>
          <p:nvPr/>
        </p:nvSpPr>
        <p:spPr>
          <a:xfrm>
            <a:off x="990600" y="3771900"/>
            <a:ext cx="7548245" cy="926792"/>
          </a:xfrm>
          <a:prstGeom prst="rect">
            <a:avLst/>
          </a:prstGeom>
        </p:spPr>
        <p:txBody>
          <a:bodyPr wrap="square" lIns="0" tIns="0" rIns="0" bIns="0" rtlCol="0" anchor="t">
            <a:spAutoFit/>
          </a:bodyPr>
          <a:lstStyle/>
          <a:p>
            <a:pPr algn="ctr">
              <a:lnSpc>
                <a:spcPts val="7700"/>
              </a:lnSpc>
              <a:spcBef>
                <a:spcPct val="0"/>
              </a:spcBef>
            </a:pPr>
            <a:r>
              <a:rPr lang="en-US" sz="5500" dirty="0">
                <a:solidFill>
                  <a:srgbClr val="FFFFFF"/>
                </a:solidFill>
                <a:ea typeface="Celandine" panose="00000500000000000000"/>
                <a:cs typeface="Celandine" panose="00000500000000000000"/>
                <a:sym typeface="Celandine" panose="00000500000000000000"/>
              </a:rPr>
              <a:t>P HEMANTH KUMAR</a:t>
            </a:r>
          </a:p>
        </p:txBody>
      </p:sp>
      <p:sp>
        <p:nvSpPr>
          <p:cNvPr id="6" name="TextBox 6"/>
          <p:cNvSpPr txBox="1"/>
          <p:nvPr/>
        </p:nvSpPr>
        <p:spPr>
          <a:xfrm>
            <a:off x="990600" y="5218297"/>
            <a:ext cx="6555700" cy="936625"/>
          </a:xfrm>
          <a:prstGeom prst="rect">
            <a:avLst/>
          </a:prstGeom>
        </p:spPr>
        <p:txBody>
          <a:bodyPr lIns="0" tIns="0" rIns="0" bIns="0" rtlCol="0" anchor="t">
            <a:spAutoFit/>
          </a:bodyPr>
          <a:lstStyle/>
          <a:p>
            <a:pPr algn="ctr">
              <a:lnSpc>
                <a:spcPts val="7700"/>
              </a:lnSpc>
              <a:spcBef>
                <a:spcPct val="0"/>
              </a:spcBef>
            </a:pPr>
            <a:r>
              <a:rPr lang="en-US" sz="5500" dirty="0">
                <a:solidFill>
                  <a:srgbClr val="FFFFFF"/>
                </a:solidFill>
                <a:ea typeface="Celandine" panose="00000500000000000000"/>
                <a:cs typeface="Celandine" panose="00000500000000000000"/>
                <a:sym typeface="Celandine" panose="00000500000000000000"/>
              </a:rPr>
              <a:t>ANDREW REBELLO L</a:t>
            </a:r>
          </a:p>
        </p:txBody>
      </p:sp>
      <p:sp>
        <p:nvSpPr>
          <p:cNvPr id="7" name="TextBox 7"/>
          <p:cNvSpPr txBox="1"/>
          <p:nvPr/>
        </p:nvSpPr>
        <p:spPr>
          <a:xfrm>
            <a:off x="4532231" y="2773737"/>
            <a:ext cx="4444617" cy="587629"/>
          </a:xfrm>
          <a:prstGeom prst="rect">
            <a:avLst/>
          </a:prstGeom>
        </p:spPr>
        <p:txBody>
          <a:bodyPr lIns="0" tIns="0" rIns="0" bIns="0" rtlCol="0" anchor="t">
            <a:spAutoFit/>
          </a:bodyPr>
          <a:lstStyle/>
          <a:p>
            <a:pPr algn="l">
              <a:lnSpc>
                <a:spcPts val="4885"/>
              </a:lnSpc>
            </a:pPr>
            <a:r>
              <a:rPr lang="en-US" sz="3490" dirty="0">
                <a:solidFill>
                  <a:srgbClr val="FFFFFF"/>
                </a:solidFill>
                <a:ea typeface="Garet"/>
                <a:cs typeface="Garet"/>
                <a:sym typeface="Garet"/>
              </a:rPr>
              <a:t>[</a:t>
            </a:r>
            <a:r>
              <a:rPr lang="en-US" sz="3490" dirty="0">
                <a:solidFill>
                  <a:srgbClr val="FFFFFF"/>
                </a:solidFill>
                <a:ea typeface="Garet Bold"/>
                <a:cs typeface="Garet Bold"/>
                <a:sym typeface="Garet Bold"/>
              </a:rPr>
              <a:t>RA2311003011842</a:t>
            </a:r>
            <a:r>
              <a:rPr lang="en-US" sz="3490" dirty="0">
                <a:solidFill>
                  <a:srgbClr val="FFFFFF"/>
                </a:solidFill>
                <a:ea typeface="Garet"/>
                <a:cs typeface="Garet"/>
                <a:sym typeface="Garet"/>
              </a:rPr>
              <a:t>]</a:t>
            </a:r>
          </a:p>
        </p:txBody>
      </p:sp>
      <p:sp>
        <p:nvSpPr>
          <p:cNvPr id="8" name="TextBox 8"/>
          <p:cNvSpPr txBox="1"/>
          <p:nvPr/>
        </p:nvSpPr>
        <p:spPr>
          <a:xfrm>
            <a:off x="9372444" y="3971982"/>
            <a:ext cx="4444617" cy="587629"/>
          </a:xfrm>
          <a:prstGeom prst="rect">
            <a:avLst/>
          </a:prstGeom>
        </p:spPr>
        <p:txBody>
          <a:bodyPr lIns="0" tIns="0" rIns="0" bIns="0" rtlCol="0" anchor="t">
            <a:spAutoFit/>
          </a:bodyPr>
          <a:lstStyle/>
          <a:p>
            <a:pPr algn="l">
              <a:lnSpc>
                <a:spcPts val="4885"/>
              </a:lnSpc>
            </a:pPr>
            <a:r>
              <a:rPr lang="en-US" sz="3490" dirty="0">
                <a:solidFill>
                  <a:srgbClr val="FFFFFF"/>
                </a:solidFill>
                <a:ea typeface="Garet"/>
                <a:cs typeface="Garet"/>
                <a:sym typeface="Garet"/>
              </a:rPr>
              <a:t>[</a:t>
            </a:r>
            <a:r>
              <a:rPr lang="en-US" sz="3490" dirty="0">
                <a:solidFill>
                  <a:srgbClr val="FFFFFF"/>
                </a:solidFill>
                <a:ea typeface="Garet Bold"/>
                <a:cs typeface="Garet Bold"/>
                <a:sym typeface="Garet Bold"/>
              </a:rPr>
              <a:t>RA2311003011873</a:t>
            </a:r>
            <a:r>
              <a:rPr lang="en-US" sz="3490" dirty="0">
                <a:solidFill>
                  <a:srgbClr val="FFFFFF"/>
                </a:solidFill>
                <a:ea typeface="Garet"/>
                <a:cs typeface="Garet"/>
                <a:sym typeface="Garet"/>
              </a:rPr>
              <a:t>]</a:t>
            </a:r>
          </a:p>
        </p:txBody>
      </p:sp>
      <p:sp>
        <p:nvSpPr>
          <p:cNvPr id="9" name="TextBox 9"/>
          <p:cNvSpPr txBox="1"/>
          <p:nvPr/>
        </p:nvSpPr>
        <p:spPr>
          <a:xfrm>
            <a:off x="8229444" y="5448357"/>
            <a:ext cx="4444617" cy="587629"/>
          </a:xfrm>
          <a:prstGeom prst="rect">
            <a:avLst/>
          </a:prstGeom>
        </p:spPr>
        <p:txBody>
          <a:bodyPr lIns="0" tIns="0" rIns="0" bIns="0" rtlCol="0" anchor="t">
            <a:spAutoFit/>
          </a:bodyPr>
          <a:lstStyle/>
          <a:p>
            <a:pPr algn="l">
              <a:lnSpc>
                <a:spcPts val="4885"/>
              </a:lnSpc>
            </a:pPr>
            <a:r>
              <a:rPr lang="en-US" sz="3490" dirty="0">
                <a:solidFill>
                  <a:srgbClr val="FFFFFF"/>
                </a:solidFill>
                <a:ea typeface="Garet"/>
                <a:cs typeface="Garet"/>
                <a:sym typeface="Garet"/>
              </a:rPr>
              <a:t>[</a:t>
            </a:r>
            <a:r>
              <a:rPr lang="en-US" sz="3490" dirty="0">
                <a:solidFill>
                  <a:srgbClr val="FFFFFF"/>
                </a:solidFill>
                <a:ea typeface="Garet Bold"/>
                <a:cs typeface="Garet Bold"/>
                <a:sym typeface="Garet Bold"/>
              </a:rPr>
              <a:t>RA2311003011831</a:t>
            </a:r>
            <a:r>
              <a:rPr lang="en-US" sz="3490" dirty="0">
                <a:solidFill>
                  <a:srgbClr val="FFFFFF"/>
                </a:solidFill>
                <a:ea typeface="Garet"/>
                <a:cs typeface="Garet"/>
                <a:sym typeface="Garet"/>
              </a:rPr>
              <a:t>]</a:t>
            </a:r>
          </a:p>
        </p:txBody>
      </p:sp>
      <p:sp>
        <p:nvSpPr>
          <p:cNvPr id="10" name="TextBox 10"/>
          <p:cNvSpPr txBox="1"/>
          <p:nvPr/>
        </p:nvSpPr>
        <p:spPr>
          <a:xfrm>
            <a:off x="1028700" y="6614027"/>
            <a:ext cx="8277182" cy="695439"/>
          </a:xfrm>
          <a:prstGeom prst="rect">
            <a:avLst/>
          </a:prstGeom>
        </p:spPr>
        <p:txBody>
          <a:bodyPr lIns="0" tIns="0" rIns="0" bIns="0" rtlCol="0" anchor="t">
            <a:spAutoFit/>
          </a:bodyPr>
          <a:lstStyle/>
          <a:p>
            <a:pPr algn="l">
              <a:lnSpc>
                <a:spcPts val="5770"/>
              </a:lnSpc>
            </a:pPr>
            <a:r>
              <a:rPr lang="en-US" sz="4120" dirty="0">
                <a:solidFill>
                  <a:srgbClr val="FFFFFF"/>
                </a:solidFill>
                <a:ea typeface="Garet Bold"/>
                <a:cs typeface="Garet Bold"/>
                <a:sym typeface="Garet Bold"/>
              </a:rPr>
              <a:t>DEPARTMENT: C TECH</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BBDBF"/>
        </a:solidFill>
        <a:effectLst/>
      </p:bgPr>
    </p:bg>
    <p:spTree>
      <p:nvGrpSpPr>
        <p:cNvPr id="1" name=""/>
        <p:cNvGrpSpPr/>
        <p:nvPr/>
      </p:nvGrpSpPr>
      <p:grpSpPr>
        <a:xfrm>
          <a:off x="0" y="0"/>
          <a:ext cx="0" cy="0"/>
          <a:chOff x="0" y="0"/>
          <a:chExt cx="0" cy="0"/>
        </a:xfrm>
      </p:grpSpPr>
      <p:sp>
        <p:nvSpPr>
          <p:cNvPr id="2" name="Freeform 2"/>
          <p:cNvSpPr/>
          <p:nvPr/>
        </p:nvSpPr>
        <p:spPr>
          <a:xfrm>
            <a:off x="-164904" y="-226743"/>
            <a:ext cx="8403928" cy="10915629"/>
          </a:xfrm>
          <a:custGeom>
            <a:avLst/>
            <a:gdLst/>
            <a:ahLst/>
            <a:cxnLst/>
            <a:rect l="l" t="t" r="r" b="b"/>
            <a:pathLst>
              <a:path w="8403928" h="10915629">
                <a:moveTo>
                  <a:pt x="0" y="0"/>
                </a:moveTo>
                <a:lnTo>
                  <a:pt x="8403928" y="0"/>
                </a:lnTo>
                <a:lnTo>
                  <a:pt x="8403928" y="10915629"/>
                </a:lnTo>
                <a:lnTo>
                  <a:pt x="0" y="10915629"/>
                </a:lnTo>
                <a:lnTo>
                  <a:pt x="0" y="0"/>
                </a:lnTo>
                <a:close/>
              </a:path>
            </a:pathLst>
          </a:custGeom>
          <a:blipFill>
            <a:blip r:embed="rId2"/>
            <a:stretch>
              <a:fillRect t="-5665" b="-9819"/>
            </a:stretch>
          </a:blipFill>
        </p:spPr>
        <p:txBody>
          <a:bodyPr/>
          <a:lstStyle/>
          <a:p>
            <a:endParaRPr lang="en-IN" dirty="0"/>
          </a:p>
        </p:txBody>
      </p:sp>
      <p:grpSp>
        <p:nvGrpSpPr>
          <p:cNvPr id="3" name="Group 3"/>
          <p:cNvGrpSpPr/>
          <p:nvPr/>
        </p:nvGrpSpPr>
        <p:grpSpPr>
          <a:xfrm>
            <a:off x="6020248" y="-2480359"/>
            <a:ext cx="15247719" cy="1524771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0000">
                    <a:alpha val="100000"/>
                  </a:srgbClr>
                </a:gs>
                <a:gs pos="100000">
                  <a:srgbClr val="737373">
                    <a:alpha val="100000"/>
                  </a:srgbClr>
                </a:gs>
              </a:gsLst>
              <a:lin ang="0"/>
            </a:gradFill>
          </p:spPr>
          <p:txBody>
            <a:bodyPr/>
            <a:lstStyle/>
            <a:p>
              <a:endParaRPr lang="en-IN" dirty="0"/>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60"/>
                </a:lnSpc>
                <a:spcBef>
                  <a:spcPct val="0"/>
                </a:spcBef>
              </a:pPr>
              <a:endParaRPr/>
            </a:p>
          </p:txBody>
        </p:sp>
      </p:grpSp>
      <p:sp>
        <p:nvSpPr>
          <p:cNvPr id="6" name="AutoShape 6"/>
          <p:cNvSpPr/>
          <p:nvPr/>
        </p:nvSpPr>
        <p:spPr>
          <a:xfrm>
            <a:off x="8695375" y="9219406"/>
            <a:ext cx="7596266" cy="0"/>
          </a:xfrm>
          <a:prstGeom prst="line">
            <a:avLst/>
          </a:prstGeom>
          <a:ln w="19050" cap="flat">
            <a:gradFill>
              <a:gsLst>
                <a:gs pos="0">
                  <a:srgbClr val="000000">
                    <a:alpha val="100000"/>
                  </a:srgbClr>
                </a:gs>
                <a:gs pos="100000">
                  <a:srgbClr val="C89116">
                    <a:alpha val="100000"/>
                  </a:srgbClr>
                </a:gs>
              </a:gsLst>
              <a:lin ang="0"/>
            </a:gradFill>
            <a:prstDash val="solid"/>
            <a:headEnd type="none" w="sm" len="sm"/>
            <a:tailEnd type="none" w="sm" len="sm"/>
          </a:ln>
        </p:spPr>
        <p:txBody>
          <a:bodyPr/>
          <a:lstStyle/>
          <a:p>
            <a:endParaRPr lang="en-IN"/>
          </a:p>
        </p:txBody>
      </p:sp>
      <p:sp>
        <p:nvSpPr>
          <p:cNvPr id="7" name="TextBox 7"/>
          <p:cNvSpPr txBox="1"/>
          <p:nvPr/>
        </p:nvSpPr>
        <p:spPr>
          <a:xfrm>
            <a:off x="8380669" y="2812478"/>
            <a:ext cx="8651462" cy="1383327"/>
          </a:xfrm>
          <a:prstGeom prst="rect">
            <a:avLst/>
          </a:prstGeom>
        </p:spPr>
        <p:txBody>
          <a:bodyPr lIns="0" tIns="0" rIns="0" bIns="0" rtlCol="0" anchor="t">
            <a:spAutoFit/>
          </a:bodyPr>
          <a:lstStyle/>
          <a:p>
            <a:pPr algn="l">
              <a:lnSpc>
                <a:spcPts val="11465"/>
              </a:lnSpc>
            </a:pPr>
            <a:r>
              <a:rPr lang="en-US" sz="8190" dirty="0">
                <a:solidFill>
                  <a:srgbClr val="FFBD59"/>
                </a:solidFill>
                <a:ea typeface="Horizon" panose="02000500000000000000"/>
                <a:cs typeface="Horizon" panose="02000500000000000000"/>
                <a:sym typeface="Horizon" panose="02000500000000000000"/>
              </a:rPr>
              <a:t>welcome</a:t>
            </a:r>
          </a:p>
        </p:txBody>
      </p:sp>
      <p:sp>
        <p:nvSpPr>
          <p:cNvPr id="8" name="TextBox 8"/>
          <p:cNvSpPr txBox="1"/>
          <p:nvPr/>
        </p:nvSpPr>
        <p:spPr>
          <a:xfrm>
            <a:off x="16774491" y="8839994"/>
            <a:ext cx="969619" cy="589777"/>
          </a:xfrm>
          <a:prstGeom prst="rect">
            <a:avLst/>
          </a:prstGeom>
        </p:spPr>
        <p:txBody>
          <a:bodyPr lIns="0" tIns="0" rIns="0" bIns="0" rtlCol="0" anchor="t">
            <a:spAutoFit/>
          </a:bodyPr>
          <a:lstStyle/>
          <a:p>
            <a:pPr algn="l">
              <a:lnSpc>
                <a:spcPts val="4900"/>
              </a:lnSpc>
            </a:pPr>
            <a:r>
              <a:rPr lang="en-US" sz="3500" dirty="0">
                <a:solidFill>
                  <a:srgbClr val="FFBD59"/>
                </a:solidFill>
                <a:ea typeface="Horizon" panose="02000500000000000000"/>
                <a:cs typeface="Horizon" panose="02000500000000000000"/>
                <a:sym typeface="Horizon" panose="02000500000000000000"/>
              </a:rPr>
              <a:t>01</a:t>
            </a:r>
          </a:p>
        </p:txBody>
      </p:sp>
      <p:sp>
        <p:nvSpPr>
          <p:cNvPr id="9" name="TextBox 9"/>
          <p:cNvSpPr txBox="1"/>
          <p:nvPr/>
        </p:nvSpPr>
        <p:spPr>
          <a:xfrm>
            <a:off x="8461467" y="2254848"/>
            <a:ext cx="4103288" cy="586205"/>
          </a:xfrm>
          <a:prstGeom prst="rect">
            <a:avLst/>
          </a:prstGeom>
        </p:spPr>
        <p:txBody>
          <a:bodyPr lIns="0" tIns="0" rIns="0" bIns="0" rtlCol="0" anchor="t">
            <a:spAutoFit/>
          </a:bodyPr>
          <a:lstStyle/>
          <a:p>
            <a:pPr algn="l">
              <a:lnSpc>
                <a:spcPts val="4735"/>
              </a:lnSpc>
            </a:pPr>
            <a:r>
              <a:rPr lang="en-US" sz="3380" spc="611" dirty="0">
                <a:solidFill>
                  <a:srgbClr val="F1F1F1"/>
                </a:solidFill>
                <a:ea typeface="Cy Grotesk Grand" panose="00000507000000000000"/>
                <a:cs typeface="Cy Grotesk Grand" panose="00000507000000000000"/>
                <a:sym typeface="Cy Grotesk Grand" panose="00000507000000000000"/>
              </a:rPr>
              <a:t>ABOUT US</a:t>
            </a:r>
          </a:p>
        </p:txBody>
      </p:sp>
      <p:sp>
        <p:nvSpPr>
          <p:cNvPr id="10" name="TextBox 10"/>
          <p:cNvSpPr txBox="1"/>
          <p:nvPr/>
        </p:nvSpPr>
        <p:spPr>
          <a:xfrm>
            <a:off x="8239024" y="4450926"/>
            <a:ext cx="8651462" cy="3656065"/>
          </a:xfrm>
          <a:prstGeom prst="rect">
            <a:avLst/>
          </a:prstGeom>
        </p:spPr>
        <p:txBody>
          <a:bodyPr lIns="0" tIns="0" rIns="0" bIns="0" rtlCol="0" anchor="t">
            <a:spAutoFit/>
          </a:bodyPr>
          <a:lstStyle/>
          <a:p>
            <a:pPr algn="l">
              <a:lnSpc>
                <a:spcPts val="4825"/>
              </a:lnSpc>
            </a:pPr>
            <a:r>
              <a:rPr lang="en-US" sz="3445" dirty="0">
                <a:solidFill>
                  <a:srgbClr val="FFFFFF"/>
                </a:solidFill>
                <a:ea typeface="Garet"/>
                <a:cs typeface="Garet"/>
                <a:sym typeface="Garet"/>
              </a:rPr>
              <a:t>We are young minds, filled with limitless dreams, embarking on a journey with our startup, “Paddle Your Energy”. Every pulse of our passion transforms vibrations into unstoppable energy, driving us forward to create a powerful future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latin typeface="+mj-lt"/>
            </a:endParaRPr>
          </a:p>
        </p:txBody>
      </p:sp>
      <p:grpSp>
        <p:nvGrpSpPr>
          <p:cNvPr id="3" name="Group 3"/>
          <p:cNvGrpSpPr/>
          <p:nvPr/>
        </p:nvGrpSpPr>
        <p:grpSpPr>
          <a:xfrm>
            <a:off x="2949640" y="2562213"/>
            <a:ext cx="12709383" cy="6069089"/>
            <a:chOff x="0" y="0"/>
            <a:chExt cx="3347327" cy="1598443"/>
          </a:xfrm>
        </p:grpSpPr>
        <p:sp>
          <p:nvSpPr>
            <p:cNvPr id="4" name="Freeform 4"/>
            <p:cNvSpPr/>
            <p:nvPr/>
          </p:nvSpPr>
          <p:spPr>
            <a:xfrm>
              <a:off x="0" y="0"/>
              <a:ext cx="3347327" cy="1598443"/>
            </a:xfrm>
            <a:custGeom>
              <a:avLst/>
              <a:gdLst/>
              <a:ahLst/>
              <a:cxnLst/>
              <a:rect l="l" t="t" r="r" b="b"/>
              <a:pathLst>
                <a:path w="3347327" h="1598443">
                  <a:moveTo>
                    <a:pt x="0" y="0"/>
                  </a:moveTo>
                  <a:lnTo>
                    <a:pt x="3347327" y="0"/>
                  </a:lnTo>
                  <a:lnTo>
                    <a:pt x="3347327" y="1598443"/>
                  </a:lnTo>
                  <a:lnTo>
                    <a:pt x="0" y="1598443"/>
                  </a:lnTo>
                  <a:close/>
                </a:path>
              </a:pathLst>
            </a:custGeom>
            <a:solidFill>
              <a:srgbClr val="000000">
                <a:alpha val="0"/>
              </a:srgbClr>
            </a:solidFill>
            <a:ln w="19050" cap="sq">
              <a:gradFill>
                <a:gsLst>
                  <a:gs pos="0">
                    <a:srgbClr val="000000">
                      <a:alpha val="100000"/>
                    </a:srgbClr>
                  </a:gs>
                  <a:gs pos="100000">
                    <a:srgbClr val="C89116">
                      <a:alpha val="100000"/>
                    </a:srgbClr>
                  </a:gs>
                </a:gsLst>
                <a:lin ang="0"/>
              </a:gradFill>
              <a:prstDash val="solid"/>
              <a:miter/>
            </a:ln>
          </p:spPr>
          <p:txBody>
            <a:bodyPr/>
            <a:lstStyle/>
            <a:p>
              <a:endParaRPr lang="en-IN">
                <a:latin typeface="+mj-lt"/>
              </a:endParaRPr>
            </a:p>
          </p:txBody>
        </p:sp>
        <p:sp>
          <p:nvSpPr>
            <p:cNvPr id="5" name="TextBox 5"/>
            <p:cNvSpPr txBox="1"/>
            <p:nvPr/>
          </p:nvSpPr>
          <p:spPr>
            <a:xfrm>
              <a:off x="0" y="-47625"/>
              <a:ext cx="3347327" cy="1646068"/>
            </a:xfrm>
            <a:prstGeom prst="rect">
              <a:avLst/>
            </a:prstGeom>
          </p:spPr>
          <p:txBody>
            <a:bodyPr lIns="50800" tIns="50800" rIns="50800" bIns="50800" rtlCol="0" anchor="ctr"/>
            <a:lstStyle/>
            <a:p>
              <a:pPr algn="ctr">
                <a:lnSpc>
                  <a:spcPts val="3500"/>
                </a:lnSpc>
              </a:pPr>
              <a:endParaRPr>
                <a:latin typeface="+mj-lt"/>
              </a:endParaRPr>
            </a:p>
          </p:txBody>
        </p:sp>
      </p:grpSp>
      <p:sp>
        <p:nvSpPr>
          <p:cNvPr id="6" name="AutoShape 6"/>
          <p:cNvSpPr/>
          <p:nvPr/>
        </p:nvSpPr>
        <p:spPr>
          <a:xfrm>
            <a:off x="7300396" y="3004267"/>
            <a:ext cx="3631230" cy="0"/>
          </a:xfrm>
          <a:prstGeom prst="line">
            <a:avLst/>
          </a:prstGeom>
          <a:ln w="19050" cap="flat">
            <a:gradFill>
              <a:gsLst>
                <a:gs pos="0">
                  <a:srgbClr val="000000">
                    <a:alpha val="100000"/>
                  </a:srgbClr>
                </a:gs>
                <a:gs pos="100000">
                  <a:srgbClr val="C89116">
                    <a:alpha val="100000"/>
                  </a:srgbClr>
                </a:gs>
              </a:gsLst>
              <a:lin ang="0"/>
            </a:gradFill>
            <a:prstDash val="solid"/>
            <a:headEnd type="none" w="sm" len="sm"/>
            <a:tailEnd type="none" w="sm" len="sm"/>
          </a:ln>
        </p:spPr>
        <p:txBody>
          <a:bodyPr/>
          <a:lstStyle/>
          <a:p>
            <a:endParaRPr lang="en-IN">
              <a:latin typeface="+mj-lt"/>
            </a:endParaRPr>
          </a:p>
        </p:txBody>
      </p:sp>
      <p:sp>
        <p:nvSpPr>
          <p:cNvPr id="7" name="AutoShape 7"/>
          <p:cNvSpPr/>
          <p:nvPr/>
        </p:nvSpPr>
        <p:spPr>
          <a:xfrm>
            <a:off x="3373177" y="3391785"/>
            <a:ext cx="0" cy="4409945"/>
          </a:xfrm>
          <a:prstGeom prst="line">
            <a:avLst/>
          </a:prstGeom>
          <a:ln w="19050" cap="flat">
            <a:gradFill>
              <a:gsLst>
                <a:gs pos="0">
                  <a:srgbClr val="000000">
                    <a:alpha val="100000"/>
                  </a:srgbClr>
                </a:gs>
                <a:gs pos="100000">
                  <a:srgbClr val="C89116">
                    <a:alpha val="100000"/>
                  </a:srgbClr>
                </a:gs>
              </a:gsLst>
              <a:lin ang="0"/>
            </a:gradFill>
            <a:prstDash val="solid"/>
            <a:headEnd type="none" w="sm" len="sm"/>
            <a:tailEnd type="none" w="sm" len="sm"/>
          </a:ln>
        </p:spPr>
        <p:txBody>
          <a:bodyPr/>
          <a:lstStyle/>
          <a:p>
            <a:endParaRPr lang="en-IN">
              <a:latin typeface="+mj-lt"/>
            </a:endParaRPr>
          </a:p>
        </p:txBody>
      </p:sp>
      <p:sp>
        <p:nvSpPr>
          <p:cNvPr id="8" name="TextBox 8"/>
          <p:cNvSpPr txBox="1"/>
          <p:nvPr/>
        </p:nvSpPr>
        <p:spPr>
          <a:xfrm>
            <a:off x="5755201" y="172348"/>
            <a:ext cx="6777599" cy="1974558"/>
          </a:xfrm>
          <a:prstGeom prst="rect">
            <a:avLst/>
          </a:prstGeom>
        </p:spPr>
        <p:txBody>
          <a:bodyPr lIns="0" tIns="0" rIns="0" bIns="0" rtlCol="0" anchor="t">
            <a:spAutoFit/>
          </a:bodyPr>
          <a:lstStyle/>
          <a:p>
            <a:pPr algn="ctr">
              <a:lnSpc>
                <a:spcPts val="7715"/>
              </a:lnSpc>
            </a:pPr>
            <a:r>
              <a:rPr lang="en-US" sz="5510" dirty="0">
                <a:solidFill>
                  <a:srgbClr val="FFBD59"/>
                </a:solidFill>
                <a:latin typeface="+mj-lt"/>
                <a:ea typeface="Horizon" panose="02000500000000000000"/>
                <a:cs typeface="Horizon" panose="02000500000000000000"/>
                <a:sym typeface="Horizon" panose="02000500000000000000"/>
              </a:rPr>
              <a:t>PROBLEM</a:t>
            </a:r>
          </a:p>
          <a:p>
            <a:pPr algn="ctr">
              <a:lnSpc>
                <a:spcPts val="7715"/>
              </a:lnSpc>
            </a:pPr>
            <a:r>
              <a:rPr lang="en-US" sz="5510" dirty="0">
                <a:solidFill>
                  <a:srgbClr val="FFBD59"/>
                </a:solidFill>
                <a:latin typeface="+mj-lt"/>
                <a:ea typeface="Horizon" panose="02000500000000000000"/>
                <a:cs typeface="Horizon" panose="02000500000000000000"/>
                <a:sym typeface="Horizon" panose="02000500000000000000"/>
              </a:rPr>
              <a:t>STATEMENT</a:t>
            </a:r>
          </a:p>
        </p:txBody>
      </p:sp>
      <p:sp>
        <p:nvSpPr>
          <p:cNvPr id="9" name="TextBox 9"/>
          <p:cNvSpPr txBox="1"/>
          <p:nvPr/>
        </p:nvSpPr>
        <p:spPr>
          <a:xfrm>
            <a:off x="3373177" y="3014568"/>
            <a:ext cx="12022581" cy="3503651"/>
          </a:xfrm>
          <a:prstGeom prst="rect">
            <a:avLst/>
          </a:prstGeom>
        </p:spPr>
        <p:txBody>
          <a:bodyPr lIns="0" tIns="0" rIns="0" bIns="0" rtlCol="0" anchor="t">
            <a:spAutoFit/>
          </a:bodyPr>
          <a:lstStyle/>
          <a:p>
            <a:pPr algn="ctr">
              <a:lnSpc>
                <a:spcPts val="4620"/>
              </a:lnSpc>
            </a:pPr>
            <a:r>
              <a:rPr lang="en-US" sz="3300" dirty="0">
                <a:solidFill>
                  <a:srgbClr val="FFFFFF"/>
                </a:solidFill>
                <a:latin typeface="+mj-lt"/>
                <a:ea typeface="Garet"/>
                <a:cs typeface="Garet"/>
                <a:sym typeface="Garet"/>
              </a:rPr>
              <a:t>The abundance of charging ports, numerous extension boxes,</a:t>
            </a:r>
          </a:p>
          <a:p>
            <a:pPr algn="ctr">
              <a:lnSpc>
                <a:spcPts val="4620"/>
              </a:lnSpc>
            </a:pPr>
            <a:r>
              <a:rPr lang="en-US" sz="3300" dirty="0">
                <a:solidFill>
                  <a:srgbClr val="FFFFFF"/>
                </a:solidFill>
                <a:latin typeface="+mj-lt"/>
                <a:ea typeface="Garet"/>
                <a:cs typeface="Garet"/>
                <a:sym typeface="Garet"/>
              </a:rPr>
              <a:t>and excessive wires create a cluttered and disorganized environment</a:t>
            </a:r>
          </a:p>
          <a:p>
            <a:pPr algn="ctr">
              <a:lnSpc>
                <a:spcPts val="4620"/>
              </a:lnSpc>
            </a:pPr>
            <a:r>
              <a:rPr lang="en-US" sz="3300" dirty="0">
                <a:solidFill>
                  <a:srgbClr val="FFFFFF"/>
                </a:solidFill>
                <a:latin typeface="+mj-lt"/>
                <a:ea typeface="Garet"/>
                <a:cs typeface="Garet"/>
                <a:sym typeface="Garet"/>
              </a:rPr>
              <a:t>This tangled mess not only makes things more complex but also leads to inefficiency and frustration when managing devices. </a:t>
            </a:r>
          </a:p>
          <a:p>
            <a:pPr algn="ctr">
              <a:lnSpc>
                <a:spcPts val="4620"/>
              </a:lnSpc>
            </a:pPr>
            <a:r>
              <a:rPr lang="en-US" sz="3300" dirty="0">
                <a:solidFill>
                  <a:srgbClr val="FFFFFF"/>
                </a:solidFill>
                <a:latin typeface="+mj-lt"/>
                <a:ea typeface="Garet"/>
                <a:cs typeface="Garet"/>
                <a:sym typeface="Garet"/>
              </a:rPr>
              <a:t>The current setup is unsustainable and calls for a simplified, streamlined solution.</a:t>
            </a:r>
          </a:p>
        </p:txBody>
      </p:sp>
      <p:sp>
        <p:nvSpPr>
          <p:cNvPr id="10" name="TextBox 10"/>
          <p:cNvSpPr txBox="1"/>
          <p:nvPr/>
        </p:nvSpPr>
        <p:spPr>
          <a:xfrm>
            <a:off x="16774491" y="8839994"/>
            <a:ext cx="969619" cy="589777"/>
          </a:xfrm>
          <a:prstGeom prst="rect">
            <a:avLst/>
          </a:prstGeom>
        </p:spPr>
        <p:txBody>
          <a:bodyPr lIns="0" tIns="0" rIns="0" bIns="0" rtlCol="0" anchor="t">
            <a:spAutoFit/>
          </a:bodyPr>
          <a:lstStyle/>
          <a:p>
            <a:pPr algn="l">
              <a:lnSpc>
                <a:spcPts val="4900"/>
              </a:lnSpc>
            </a:pPr>
            <a:r>
              <a:rPr lang="en-US" sz="3500">
                <a:solidFill>
                  <a:srgbClr val="FFBD59"/>
                </a:solidFill>
                <a:latin typeface="+mj-lt"/>
                <a:ea typeface="Horizon" panose="02000500000000000000"/>
                <a:cs typeface="Horizon" panose="02000500000000000000"/>
                <a:sym typeface="Horizon" panose="02000500000000000000"/>
              </a:rPr>
              <a:t>02</a:t>
            </a:r>
          </a:p>
        </p:txBody>
      </p:sp>
      <p:sp>
        <p:nvSpPr>
          <p:cNvPr id="11" name="AutoShape 11"/>
          <p:cNvSpPr/>
          <p:nvPr/>
        </p:nvSpPr>
        <p:spPr>
          <a:xfrm flipV="1">
            <a:off x="1028700" y="9219406"/>
            <a:ext cx="15262940" cy="0"/>
          </a:xfrm>
          <a:prstGeom prst="line">
            <a:avLst/>
          </a:prstGeom>
          <a:ln w="19050" cap="flat">
            <a:gradFill>
              <a:gsLst>
                <a:gs pos="0">
                  <a:srgbClr val="000000">
                    <a:alpha val="100000"/>
                  </a:srgbClr>
                </a:gs>
                <a:gs pos="100000">
                  <a:srgbClr val="C89116">
                    <a:alpha val="100000"/>
                  </a:srgbClr>
                </a:gs>
              </a:gsLst>
              <a:lin ang="0"/>
            </a:gradFill>
            <a:prstDash val="solid"/>
            <a:headEnd type="none" w="sm" len="sm"/>
            <a:tailEnd type="none" w="sm" len="sm"/>
          </a:ln>
        </p:spPr>
        <p:txBody>
          <a:bodyPr/>
          <a:lstStyle/>
          <a:p>
            <a:endParaRPr lang="en-IN">
              <a:latin typeface="+mj-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93754" y="-102870"/>
            <a:ext cx="11470174" cy="10600180"/>
            <a:chOff x="0" y="0"/>
            <a:chExt cx="1777030" cy="1642245"/>
          </a:xfrm>
        </p:grpSpPr>
        <p:sp>
          <p:nvSpPr>
            <p:cNvPr id="3" name="Freeform 3"/>
            <p:cNvSpPr/>
            <p:nvPr/>
          </p:nvSpPr>
          <p:spPr>
            <a:xfrm>
              <a:off x="0" y="0"/>
              <a:ext cx="1777030" cy="1642245"/>
            </a:xfrm>
            <a:custGeom>
              <a:avLst/>
              <a:gdLst/>
              <a:ahLst/>
              <a:cxnLst/>
              <a:rect l="l" t="t" r="r" b="b"/>
              <a:pathLst>
                <a:path w="1777030" h="1642245">
                  <a:moveTo>
                    <a:pt x="0" y="0"/>
                  </a:moveTo>
                  <a:lnTo>
                    <a:pt x="1777030" y="0"/>
                  </a:lnTo>
                  <a:lnTo>
                    <a:pt x="1777030" y="1642245"/>
                  </a:lnTo>
                  <a:lnTo>
                    <a:pt x="0" y="1642245"/>
                  </a:lnTo>
                  <a:close/>
                </a:path>
              </a:pathLst>
            </a:custGeom>
            <a:blipFill>
              <a:blip r:embed="rId2"/>
              <a:stretch>
                <a:fillRect t="-22138" b="-22138"/>
              </a:stretch>
            </a:blipFill>
          </p:spPr>
          <p:txBody>
            <a:bodyPr/>
            <a:lstStyle/>
            <a:p>
              <a:endParaRPr lang="en-IN"/>
            </a:p>
          </p:txBody>
        </p:sp>
      </p:grpSp>
      <p:grpSp>
        <p:nvGrpSpPr>
          <p:cNvPr id="4" name="Group 4"/>
          <p:cNvGrpSpPr/>
          <p:nvPr/>
        </p:nvGrpSpPr>
        <p:grpSpPr>
          <a:xfrm>
            <a:off x="1028700" y="2953531"/>
            <a:ext cx="10247719" cy="4335322"/>
            <a:chOff x="0" y="0"/>
            <a:chExt cx="2698988" cy="1141813"/>
          </a:xfrm>
        </p:grpSpPr>
        <p:sp>
          <p:nvSpPr>
            <p:cNvPr id="5" name="Freeform 5"/>
            <p:cNvSpPr/>
            <p:nvPr/>
          </p:nvSpPr>
          <p:spPr>
            <a:xfrm>
              <a:off x="0" y="0"/>
              <a:ext cx="2698988" cy="1141813"/>
            </a:xfrm>
            <a:custGeom>
              <a:avLst/>
              <a:gdLst/>
              <a:ahLst/>
              <a:cxnLst/>
              <a:rect l="l" t="t" r="r" b="b"/>
              <a:pathLst>
                <a:path w="2698988" h="1141813">
                  <a:moveTo>
                    <a:pt x="0" y="0"/>
                  </a:moveTo>
                  <a:lnTo>
                    <a:pt x="2698988" y="0"/>
                  </a:lnTo>
                  <a:lnTo>
                    <a:pt x="2698988" y="1141813"/>
                  </a:lnTo>
                  <a:lnTo>
                    <a:pt x="0" y="1141813"/>
                  </a:lnTo>
                  <a:close/>
                </a:path>
              </a:pathLst>
            </a:custGeom>
            <a:solidFill>
              <a:srgbClr val="444E55"/>
            </a:solidFill>
          </p:spPr>
          <p:txBody>
            <a:bodyPr/>
            <a:lstStyle/>
            <a:p>
              <a:endParaRPr lang="en-IN"/>
            </a:p>
          </p:txBody>
        </p:sp>
        <p:sp>
          <p:nvSpPr>
            <p:cNvPr id="6" name="TextBox 6"/>
            <p:cNvSpPr txBox="1"/>
            <p:nvPr/>
          </p:nvSpPr>
          <p:spPr>
            <a:xfrm>
              <a:off x="0" y="-47625"/>
              <a:ext cx="2698988" cy="1189438"/>
            </a:xfrm>
            <a:prstGeom prst="rect">
              <a:avLst/>
            </a:prstGeom>
          </p:spPr>
          <p:txBody>
            <a:bodyPr lIns="50800" tIns="50800" rIns="50800" bIns="50800" rtlCol="0" anchor="ctr"/>
            <a:lstStyle/>
            <a:p>
              <a:pPr algn="ctr">
                <a:lnSpc>
                  <a:spcPts val="3500"/>
                </a:lnSpc>
              </a:pPr>
              <a:endParaRPr/>
            </a:p>
          </p:txBody>
        </p:sp>
      </p:grpSp>
      <p:sp>
        <p:nvSpPr>
          <p:cNvPr id="7" name="TextBox 7"/>
          <p:cNvSpPr txBox="1"/>
          <p:nvPr/>
        </p:nvSpPr>
        <p:spPr>
          <a:xfrm>
            <a:off x="1513509" y="4571600"/>
            <a:ext cx="8700292" cy="1000274"/>
          </a:xfrm>
          <a:prstGeom prst="rect">
            <a:avLst/>
          </a:prstGeom>
        </p:spPr>
        <p:txBody>
          <a:bodyPr lIns="0" tIns="0" rIns="0" bIns="0" rtlCol="0" anchor="t">
            <a:spAutoFit/>
          </a:bodyPr>
          <a:lstStyle/>
          <a:p>
            <a:pPr algn="l">
              <a:lnSpc>
                <a:spcPts val="7770"/>
              </a:lnSpc>
            </a:pPr>
            <a:r>
              <a:rPr lang="en-US" sz="7000">
                <a:solidFill>
                  <a:srgbClr val="FFBD59"/>
                </a:solidFill>
                <a:ea typeface="Horizon" panose="02000500000000000000"/>
                <a:cs typeface="Horizon" panose="02000500000000000000"/>
                <a:sym typeface="Horizon" panose="02000500000000000000"/>
              </a:rPr>
              <a:t>our IDEA</a:t>
            </a:r>
          </a:p>
        </p:txBody>
      </p:sp>
      <p:sp>
        <p:nvSpPr>
          <p:cNvPr id="8" name="TextBox 8"/>
          <p:cNvSpPr txBox="1"/>
          <p:nvPr/>
        </p:nvSpPr>
        <p:spPr>
          <a:xfrm>
            <a:off x="1802414" y="3541792"/>
            <a:ext cx="6245492" cy="713447"/>
          </a:xfrm>
          <a:prstGeom prst="rect">
            <a:avLst/>
          </a:prstGeom>
        </p:spPr>
        <p:txBody>
          <a:bodyPr lIns="0" tIns="0" rIns="0" bIns="0" rtlCol="0" anchor="t">
            <a:spAutoFit/>
          </a:bodyPr>
          <a:lstStyle/>
          <a:p>
            <a:pPr algn="l">
              <a:lnSpc>
                <a:spcPts val="5825"/>
              </a:lnSpc>
            </a:pPr>
            <a:r>
              <a:rPr lang="en-US" sz="4160" spc="753" dirty="0">
                <a:solidFill>
                  <a:srgbClr val="FFFFFF"/>
                </a:solidFill>
                <a:ea typeface="Cy Grotesk Grand" panose="00000507000000000000"/>
                <a:cs typeface="Cy Grotesk Grand" panose="00000507000000000000"/>
                <a:sym typeface="Cy Grotesk Grand" panose="00000507000000000000"/>
              </a:rPr>
              <a:t>INTRODUCING</a:t>
            </a:r>
          </a:p>
        </p:txBody>
      </p:sp>
      <p:sp>
        <p:nvSpPr>
          <p:cNvPr id="9" name="TextBox 9"/>
          <p:cNvSpPr txBox="1"/>
          <p:nvPr/>
        </p:nvSpPr>
        <p:spPr>
          <a:xfrm>
            <a:off x="11745657" y="2391782"/>
            <a:ext cx="6200390" cy="4480137"/>
          </a:xfrm>
          <a:prstGeom prst="rect">
            <a:avLst/>
          </a:prstGeom>
        </p:spPr>
        <p:txBody>
          <a:bodyPr lIns="0" tIns="0" rIns="0" bIns="0" rtlCol="0" anchor="t">
            <a:spAutoFit/>
          </a:bodyPr>
          <a:lstStyle/>
          <a:p>
            <a:pPr algn="l">
              <a:lnSpc>
                <a:spcPts val="4435"/>
              </a:lnSpc>
            </a:pPr>
            <a:r>
              <a:rPr lang="en-US" sz="3165" dirty="0">
                <a:solidFill>
                  <a:srgbClr val="FFFFFF"/>
                </a:solidFill>
                <a:ea typeface="Garet"/>
                <a:cs typeface="Garet"/>
                <a:sym typeface="Garet"/>
              </a:rPr>
              <a:t>Reduce the clutter of cords and unleash your own energy right where you sit. With each tap of your feet, you create electricity, instantly powering your devices. This innovative solution transforms simple actions into a boundless source of sustainable energy.</a:t>
            </a:r>
          </a:p>
        </p:txBody>
      </p:sp>
      <p:sp>
        <p:nvSpPr>
          <p:cNvPr id="10" name="TextBox 10"/>
          <p:cNvSpPr txBox="1"/>
          <p:nvPr/>
        </p:nvSpPr>
        <p:spPr>
          <a:xfrm>
            <a:off x="13711430" y="1382575"/>
            <a:ext cx="2268845" cy="852517"/>
          </a:xfrm>
          <a:prstGeom prst="rect">
            <a:avLst/>
          </a:prstGeom>
        </p:spPr>
        <p:txBody>
          <a:bodyPr lIns="0" tIns="0" rIns="0" bIns="0" rtlCol="0" anchor="t">
            <a:spAutoFit/>
          </a:bodyPr>
          <a:lstStyle/>
          <a:p>
            <a:pPr algn="l">
              <a:lnSpc>
                <a:spcPts val="7085"/>
              </a:lnSpc>
            </a:pPr>
            <a:r>
              <a:rPr lang="en-US" sz="5060" spc="136">
                <a:solidFill>
                  <a:srgbClr val="FFBD59"/>
                </a:solidFill>
                <a:ea typeface="Garet Bold"/>
                <a:cs typeface="Garet Bold"/>
                <a:sym typeface="Garet Bold"/>
              </a:rPr>
              <a:t>IDEA</a:t>
            </a:r>
          </a:p>
        </p:txBody>
      </p:sp>
      <p:sp>
        <p:nvSpPr>
          <p:cNvPr id="11" name="TextBox 11"/>
          <p:cNvSpPr txBox="1"/>
          <p:nvPr/>
        </p:nvSpPr>
        <p:spPr>
          <a:xfrm>
            <a:off x="1028700" y="8839994"/>
            <a:ext cx="969619" cy="589777"/>
          </a:xfrm>
          <a:prstGeom prst="rect">
            <a:avLst/>
          </a:prstGeom>
        </p:spPr>
        <p:txBody>
          <a:bodyPr lIns="0" tIns="0" rIns="0" bIns="0" rtlCol="0" anchor="t">
            <a:spAutoFit/>
          </a:bodyPr>
          <a:lstStyle/>
          <a:p>
            <a:pPr algn="l">
              <a:lnSpc>
                <a:spcPts val="4900"/>
              </a:lnSpc>
            </a:pPr>
            <a:r>
              <a:rPr lang="en-US" sz="3500">
                <a:solidFill>
                  <a:srgbClr val="FFBD59"/>
                </a:solidFill>
                <a:ea typeface="Horizon" panose="02000500000000000000"/>
                <a:cs typeface="Horizon" panose="02000500000000000000"/>
                <a:sym typeface="Horizon" panose="02000500000000000000"/>
              </a:rPr>
              <a:t>03</a:t>
            </a:r>
          </a:p>
        </p:txBody>
      </p:sp>
      <p:sp>
        <p:nvSpPr>
          <p:cNvPr id="12" name="AutoShape 12"/>
          <p:cNvSpPr/>
          <p:nvPr/>
        </p:nvSpPr>
        <p:spPr>
          <a:xfrm>
            <a:off x="2858381" y="9219406"/>
            <a:ext cx="7644324" cy="0"/>
          </a:xfrm>
          <a:prstGeom prst="line">
            <a:avLst/>
          </a:prstGeom>
          <a:ln w="19050" cap="flat">
            <a:gradFill>
              <a:gsLst>
                <a:gs pos="0">
                  <a:srgbClr val="000000">
                    <a:alpha val="100000"/>
                  </a:srgbClr>
                </a:gs>
                <a:gs pos="100000">
                  <a:srgbClr val="C89116">
                    <a:alpha val="100000"/>
                  </a:srgbClr>
                </a:gs>
              </a:gsLst>
              <a:lin ang="0"/>
            </a:gradFill>
            <a:prstDash val="solid"/>
            <a:headEnd type="none" w="sm" len="sm"/>
            <a:tailEnd type="none" w="sm" len="sm"/>
          </a:ln>
        </p:spPr>
        <p:txBody>
          <a:bodyPr/>
          <a:lstStyle/>
          <a:p>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3483878" y="-2480359"/>
            <a:ext cx="15247719" cy="1524771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txBody>
            <a:bodyPr/>
            <a:lstStyle/>
            <a:p>
              <a:endParaRPr lang="en-IN"/>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60"/>
                </a:lnSpc>
                <a:spcBef>
                  <a:spcPct val="0"/>
                </a:spcBef>
              </a:pPr>
              <a:endParaRPr/>
            </a:p>
          </p:txBody>
        </p:sp>
      </p:grpSp>
      <p:sp>
        <p:nvSpPr>
          <p:cNvPr id="5" name="AutoShape 5"/>
          <p:cNvSpPr/>
          <p:nvPr/>
        </p:nvSpPr>
        <p:spPr>
          <a:xfrm>
            <a:off x="1998319" y="9248775"/>
            <a:ext cx="10083166" cy="0"/>
          </a:xfrm>
          <a:prstGeom prst="line">
            <a:avLst/>
          </a:prstGeom>
          <a:ln w="19050" cap="flat">
            <a:gradFill>
              <a:gsLst>
                <a:gs pos="0">
                  <a:srgbClr val="000000">
                    <a:alpha val="100000"/>
                  </a:srgbClr>
                </a:gs>
                <a:gs pos="100000">
                  <a:srgbClr val="C89116">
                    <a:alpha val="100000"/>
                  </a:srgbClr>
                </a:gs>
              </a:gsLst>
              <a:lin ang="0"/>
            </a:gradFill>
            <a:prstDash val="solid"/>
            <a:headEnd type="none" w="sm" len="sm"/>
            <a:tailEnd type="none" w="sm" len="sm"/>
          </a:ln>
        </p:spPr>
        <p:txBody>
          <a:bodyPr/>
          <a:lstStyle/>
          <a:p>
            <a:endParaRPr lang="en-IN"/>
          </a:p>
        </p:txBody>
      </p:sp>
      <p:pic>
        <p:nvPicPr>
          <p:cNvPr id="6" name="Picture 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l="28145" r="9419"/>
          <a:stretch>
            <a:fillRect/>
          </a:stretch>
        </p:blipFill>
        <p:spPr>
          <a:xfrm>
            <a:off x="9828816" y="1028700"/>
            <a:ext cx="8459184" cy="7632494"/>
          </a:xfrm>
          <a:prstGeom prst="rect">
            <a:avLst/>
          </a:prstGeom>
        </p:spPr>
      </p:pic>
      <p:sp>
        <p:nvSpPr>
          <p:cNvPr id="7" name="TextBox 7"/>
          <p:cNvSpPr txBox="1"/>
          <p:nvPr/>
        </p:nvSpPr>
        <p:spPr>
          <a:xfrm>
            <a:off x="389661" y="508590"/>
            <a:ext cx="9439155" cy="6108403"/>
          </a:xfrm>
          <a:prstGeom prst="rect">
            <a:avLst/>
          </a:prstGeom>
        </p:spPr>
        <p:txBody>
          <a:bodyPr lIns="0" tIns="0" rIns="0" bIns="0" rtlCol="0" anchor="t">
            <a:spAutoFit/>
          </a:bodyPr>
          <a:lstStyle/>
          <a:p>
            <a:pPr algn="l">
              <a:lnSpc>
                <a:spcPts val="6005"/>
              </a:lnSpc>
            </a:pPr>
            <a:r>
              <a:rPr lang="en-US" sz="4290" dirty="0">
                <a:solidFill>
                  <a:srgbClr val="FFFFFF"/>
                </a:solidFill>
                <a:ea typeface="Garet"/>
                <a:cs typeface="Garet"/>
                <a:sym typeface="Garet"/>
              </a:rPr>
              <a:t>In our project, we aim to harness your everyday habits to address your energy needs. Many people tend to tap their feet when they are anxious or deep in thought. We convert the vibrational energy generated from this tapping into electrical energy, which can then be used to charge your devices.</a:t>
            </a:r>
          </a:p>
        </p:txBody>
      </p:sp>
      <p:sp>
        <p:nvSpPr>
          <p:cNvPr id="8" name="TextBox 8"/>
          <p:cNvSpPr txBox="1"/>
          <p:nvPr/>
        </p:nvSpPr>
        <p:spPr>
          <a:xfrm>
            <a:off x="1028700" y="8839994"/>
            <a:ext cx="969619" cy="589777"/>
          </a:xfrm>
          <a:prstGeom prst="rect">
            <a:avLst/>
          </a:prstGeom>
        </p:spPr>
        <p:txBody>
          <a:bodyPr lIns="0" tIns="0" rIns="0" bIns="0" rtlCol="0" anchor="t">
            <a:spAutoFit/>
          </a:bodyPr>
          <a:lstStyle/>
          <a:p>
            <a:pPr algn="l">
              <a:lnSpc>
                <a:spcPts val="4900"/>
              </a:lnSpc>
            </a:pPr>
            <a:r>
              <a:rPr lang="en-US" sz="3500">
                <a:solidFill>
                  <a:srgbClr val="FFBD59"/>
                </a:solidFill>
                <a:ea typeface="Horizon" panose="02000500000000000000"/>
                <a:cs typeface="Horizon" panose="02000500000000000000"/>
                <a:sym typeface="Horizon" panose="02000500000000000000"/>
              </a:rPr>
              <a:t>04</a:t>
            </a:r>
          </a:p>
        </p:txBody>
      </p:sp>
    </p:spTree>
  </p:cSld>
  <p:clrMapOvr>
    <a:masterClrMapping/>
  </p:clrMapOvr>
  <p:timing>
    <p:tnLst>
      <p:par>
        <p:cTn id="1" dur="indefinite" restart="never" nodeType="tmRoot">
          <p:childTnLst>
            <p:video>
              <p:cMediaNode vol="0">
                <p:cTn id="2" fill="hold" display="0">
                  <p:stCondLst>
                    <p:cond delay="indefinite"/>
                  </p:stCondLst>
                </p:cTn>
                <p:tgtEl>
                  <p:spTgt spid="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sp>
        <p:nvSpPr>
          <p:cNvPr id="2" name="AutoShape 2"/>
          <p:cNvSpPr/>
          <p:nvPr/>
        </p:nvSpPr>
        <p:spPr>
          <a:xfrm flipV="1">
            <a:off x="1028700" y="9219406"/>
            <a:ext cx="15262940" cy="0"/>
          </a:xfrm>
          <a:prstGeom prst="line">
            <a:avLst/>
          </a:prstGeom>
          <a:ln w="19050" cap="flat">
            <a:gradFill>
              <a:gsLst>
                <a:gs pos="0">
                  <a:srgbClr val="000000">
                    <a:alpha val="100000"/>
                  </a:srgbClr>
                </a:gs>
                <a:gs pos="100000">
                  <a:srgbClr val="C89116">
                    <a:alpha val="100000"/>
                  </a:srgbClr>
                </a:gs>
              </a:gsLst>
              <a:lin ang="0"/>
            </a:gradFill>
            <a:prstDash val="solid"/>
            <a:headEnd type="none" w="sm" len="sm"/>
            <a:tailEnd type="none" w="sm" len="sm"/>
          </a:ln>
        </p:spPr>
        <p:txBody>
          <a:bodyPr/>
          <a:lstStyle/>
          <a:p>
            <a:endParaRPr lang="en-IN"/>
          </a:p>
        </p:txBody>
      </p:sp>
      <p:pic>
        <p:nvPicPr>
          <p:cNvPr id="3" name="Picture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9144000" y="2262595"/>
            <a:ext cx="5761810" cy="5761810"/>
          </a:xfrm>
          <a:prstGeom prst="rect">
            <a:avLst/>
          </a:prstGeom>
        </p:spPr>
      </p:pic>
      <p:sp>
        <p:nvSpPr>
          <p:cNvPr id="4" name="TextBox 4"/>
          <p:cNvSpPr txBox="1"/>
          <p:nvPr/>
        </p:nvSpPr>
        <p:spPr>
          <a:xfrm>
            <a:off x="631869" y="1709470"/>
            <a:ext cx="6658964" cy="5501571"/>
          </a:xfrm>
          <a:prstGeom prst="rect">
            <a:avLst/>
          </a:prstGeom>
        </p:spPr>
        <p:txBody>
          <a:bodyPr lIns="0" tIns="0" rIns="0" bIns="0" rtlCol="0" anchor="t">
            <a:spAutoFit/>
          </a:bodyPr>
          <a:lstStyle/>
          <a:p>
            <a:pPr algn="l">
              <a:lnSpc>
                <a:spcPts val="4775"/>
              </a:lnSpc>
            </a:pPr>
            <a:r>
              <a:rPr lang="en-US" sz="3410" dirty="0">
                <a:solidFill>
                  <a:srgbClr val="FFFFFF"/>
                </a:solidFill>
                <a:ea typeface="Garet"/>
                <a:cs typeface="Garet"/>
                <a:sym typeface="Garet"/>
              </a:rPr>
              <a:t>We’ll use piezoelectric generators to turn everyday vibrations, like foot-tapping or movement, into electrical energy. These generators work by using special materials that produce electricity when they are stressed or vibrated. This electricity is then collected and used to charge your devices or stored for later.</a:t>
            </a:r>
          </a:p>
        </p:txBody>
      </p:sp>
      <p:sp>
        <p:nvSpPr>
          <p:cNvPr id="5" name="TextBox 5"/>
          <p:cNvSpPr txBox="1"/>
          <p:nvPr/>
        </p:nvSpPr>
        <p:spPr>
          <a:xfrm>
            <a:off x="3811935" y="288925"/>
            <a:ext cx="10664129" cy="1179554"/>
          </a:xfrm>
          <a:prstGeom prst="rect">
            <a:avLst/>
          </a:prstGeom>
        </p:spPr>
        <p:txBody>
          <a:bodyPr lIns="0" tIns="0" rIns="0" bIns="0" rtlCol="0" anchor="t">
            <a:spAutoFit/>
          </a:bodyPr>
          <a:lstStyle/>
          <a:p>
            <a:pPr algn="ctr">
              <a:lnSpc>
                <a:spcPts val="9800"/>
              </a:lnSpc>
            </a:pPr>
            <a:r>
              <a:rPr lang="en-US" sz="7000" dirty="0">
                <a:solidFill>
                  <a:srgbClr val="FFBD59"/>
                </a:solidFill>
                <a:ea typeface="Horizon" panose="02000500000000000000"/>
                <a:cs typeface="Horizon" panose="02000500000000000000"/>
                <a:sym typeface="Horizon" panose="02000500000000000000"/>
              </a:rPr>
              <a:t>WORKING</a:t>
            </a:r>
          </a:p>
        </p:txBody>
      </p:sp>
      <p:sp>
        <p:nvSpPr>
          <p:cNvPr id="6" name="TextBox 6"/>
          <p:cNvSpPr txBox="1"/>
          <p:nvPr/>
        </p:nvSpPr>
        <p:spPr>
          <a:xfrm>
            <a:off x="16774491" y="8839994"/>
            <a:ext cx="969619" cy="589777"/>
          </a:xfrm>
          <a:prstGeom prst="rect">
            <a:avLst/>
          </a:prstGeom>
        </p:spPr>
        <p:txBody>
          <a:bodyPr lIns="0" tIns="0" rIns="0" bIns="0" rtlCol="0" anchor="t">
            <a:spAutoFit/>
          </a:bodyPr>
          <a:lstStyle/>
          <a:p>
            <a:pPr algn="l">
              <a:lnSpc>
                <a:spcPts val="4900"/>
              </a:lnSpc>
            </a:pPr>
            <a:r>
              <a:rPr lang="en-US" sz="3500">
                <a:solidFill>
                  <a:srgbClr val="FFBD59"/>
                </a:solidFill>
                <a:ea typeface="Horizon" panose="02000500000000000000"/>
                <a:cs typeface="Horizon" panose="02000500000000000000"/>
                <a:sym typeface="Horizon" panose="02000500000000000000"/>
              </a:rPr>
              <a:t>08</a:t>
            </a:r>
          </a:p>
        </p:txBody>
      </p:sp>
    </p:spTree>
  </p:cSld>
  <p:clrMapOvr>
    <a:masterClrMapping/>
  </p:clrMapOvr>
  <p:timing>
    <p:tnLst>
      <p:par>
        <p:cTn id="1" dur="indefinite" restart="never" nodeType="tmRoot">
          <p:childTnLst>
            <p:video>
              <p:cMediaNode vol="0">
                <p:cTn id="2"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2099429" y="164782"/>
            <a:ext cx="14089142" cy="1480185"/>
          </a:xfrm>
          <a:prstGeom prst="rect">
            <a:avLst/>
          </a:prstGeom>
        </p:spPr>
        <p:txBody>
          <a:bodyPr lIns="0" tIns="0" rIns="0" bIns="0" rtlCol="0" anchor="t">
            <a:spAutoFit/>
          </a:bodyPr>
          <a:lstStyle/>
          <a:p>
            <a:pPr algn="ctr">
              <a:lnSpc>
                <a:spcPts val="11340"/>
              </a:lnSpc>
              <a:spcBef>
                <a:spcPct val="0"/>
              </a:spcBef>
            </a:pPr>
            <a:r>
              <a:rPr lang="en-US" sz="8100" spc="218" dirty="0">
                <a:solidFill>
                  <a:srgbClr val="FFBD59"/>
                </a:solidFill>
                <a:latin typeface="Horizon" panose="02000500000000000000"/>
                <a:ea typeface="Horizon" panose="02000500000000000000"/>
                <a:cs typeface="Horizon" panose="02000500000000000000"/>
                <a:sym typeface="Horizon" panose="02000500000000000000"/>
              </a:rPr>
              <a:t>LET’S CALCULATE</a:t>
            </a:r>
          </a:p>
        </p:txBody>
      </p:sp>
      <p:sp>
        <p:nvSpPr>
          <p:cNvPr id="3" name="TextBox 3"/>
          <p:cNvSpPr txBox="1"/>
          <p:nvPr/>
        </p:nvSpPr>
        <p:spPr>
          <a:xfrm>
            <a:off x="136411" y="2186194"/>
            <a:ext cx="18015179" cy="6622775"/>
          </a:xfrm>
          <a:prstGeom prst="rect">
            <a:avLst/>
          </a:prstGeom>
        </p:spPr>
        <p:txBody>
          <a:bodyPr lIns="0" tIns="0" rIns="0" bIns="0" rtlCol="0" anchor="t">
            <a:spAutoFit/>
          </a:bodyPr>
          <a:lstStyle/>
          <a:p>
            <a:pPr algn="ctr">
              <a:lnSpc>
                <a:spcPts val="4620"/>
              </a:lnSpc>
              <a:spcBef>
                <a:spcPct val="0"/>
              </a:spcBef>
            </a:pPr>
            <a:endParaRPr dirty="0"/>
          </a:p>
          <a:p>
            <a:pPr algn="ctr">
              <a:lnSpc>
                <a:spcPts val="4340"/>
              </a:lnSpc>
              <a:spcBef>
                <a:spcPct val="0"/>
              </a:spcBef>
            </a:pPr>
            <a:endParaRPr dirty="0"/>
          </a:p>
          <a:p>
            <a:pPr algn="ctr">
              <a:lnSpc>
                <a:spcPts val="4340"/>
              </a:lnSpc>
              <a:spcBef>
                <a:spcPct val="0"/>
              </a:spcBef>
            </a:pPr>
            <a:r>
              <a:rPr lang="en-US" sz="3100" spc="83" dirty="0">
                <a:solidFill>
                  <a:srgbClr val="FFFFFF"/>
                </a:solidFill>
                <a:ea typeface="Garet"/>
                <a:cs typeface="Garet"/>
                <a:sym typeface="Garet"/>
              </a:rPr>
              <a:t>THE VOLTAGE GENERATED DEPENDS ON THE MECHANICAL STRESS APPLIED AND THE PIEZOELECTRIC MATERIAL’S PROPERTIES. FOR A GIVEN MECHANICAL STRESS, THE VOLTAGE CAN BE APPROXIMATED BY:</a:t>
            </a:r>
          </a:p>
          <a:p>
            <a:pPr algn="ctr">
              <a:lnSpc>
                <a:spcPts val="4340"/>
              </a:lnSpc>
              <a:spcBef>
                <a:spcPct val="0"/>
              </a:spcBef>
            </a:pPr>
            <a:endParaRPr lang="en-US" sz="3100" spc="83" dirty="0">
              <a:solidFill>
                <a:srgbClr val="FFFFFF"/>
              </a:solidFill>
              <a:ea typeface="Garet"/>
              <a:cs typeface="Garet"/>
              <a:sym typeface="Garet"/>
            </a:endParaRPr>
          </a:p>
          <a:p>
            <a:pPr algn="ctr">
              <a:lnSpc>
                <a:spcPts val="4340"/>
              </a:lnSpc>
              <a:spcBef>
                <a:spcPct val="0"/>
              </a:spcBef>
            </a:pPr>
            <a:r>
              <a:rPr lang="en-US" sz="3100" spc="83" dirty="0">
                <a:solidFill>
                  <a:srgbClr val="FFFFFF"/>
                </a:solidFill>
                <a:ea typeface="Garet Bold"/>
                <a:cs typeface="Garet Bold"/>
                <a:sym typeface="Garet Bold"/>
              </a:rPr>
              <a:t>V=G⋅F </a:t>
            </a:r>
          </a:p>
          <a:p>
            <a:pPr algn="ctr">
              <a:lnSpc>
                <a:spcPts val="4340"/>
              </a:lnSpc>
              <a:spcBef>
                <a:spcPct val="0"/>
              </a:spcBef>
            </a:pPr>
            <a:endParaRPr lang="en-US" sz="3100" spc="83" dirty="0">
              <a:solidFill>
                <a:srgbClr val="FFFFFF"/>
              </a:solidFill>
              <a:ea typeface="Garet Bold"/>
              <a:cs typeface="Garet Bold"/>
              <a:sym typeface="Garet Bold"/>
            </a:endParaRPr>
          </a:p>
          <a:p>
            <a:pPr algn="l">
              <a:lnSpc>
                <a:spcPts val="4340"/>
              </a:lnSpc>
              <a:spcBef>
                <a:spcPct val="0"/>
              </a:spcBef>
            </a:pPr>
            <a:r>
              <a:rPr lang="en-US" sz="3100" spc="83" dirty="0">
                <a:solidFill>
                  <a:srgbClr val="FFFFFF"/>
                </a:solidFill>
                <a:ea typeface="Garet"/>
                <a:cs typeface="Garet"/>
                <a:sym typeface="Garet"/>
              </a:rPr>
              <a:t>      WHERE:</a:t>
            </a:r>
          </a:p>
          <a:p>
            <a:pPr algn="ctr">
              <a:lnSpc>
                <a:spcPts val="4340"/>
              </a:lnSpc>
              <a:spcBef>
                <a:spcPct val="0"/>
              </a:spcBef>
            </a:pPr>
            <a:endParaRPr lang="en-US" sz="3100" spc="83" dirty="0">
              <a:solidFill>
                <a:srgbClr val="FFFFFF"/>
              </a:solidFill>
              <a:ea typeface="Garet"/>
              <a:cs typeface="Garet"/>
              <a:sym typeface="Garet"/>
            </a:endParaRPr>
          </a:p>
          <a:p>
            <a:pPr marL="669290" lvl="1" indent="-334645" algn="l">
              <a:lnSpc>
                <a:spcPts val="4340"/>
              </a:lnSpc>
              <a:spcBef>
                <a:spcPct val="0"/>
              </a:spcBef>
              <a:buFont typeface="Arial" panose="020B0604020202020204"/>
              <a:buChar char="•"/>
            </a:pPr>
            <a:r>
              <a:rPr lang="en-US" sz="3100" spc="83" dirty="0">
                <a:solidFill>
                  <a:srgbClr val="FFFFFF"/>
                </a:solidFill>
                <a:ea typeface="Garet"/>
                <a:cs typeface="Garet"/>
                <a:sym typeface="Garet"/>
              </a:rPr>
              <a:t>G IS THE PIEZOELECTRIC VOLTAGE COEFFICIENT </a:t>
            </a:r>
          </a:p>
          <a:p>
            <a:pPr algn="ctr">
              <a:lnSpc>
                <a:spcPts val="4340"/>
              </a:lnSpc>
              <a:spcBef>
                <a:spcPct val="0"/>
              </a:spcBef>
            </a:pPr>
            <a:endParaRPr lang="en-US" sz="3100" spc="83" dirty="0">
              <a:solidFill>
                <a:srgbClr val="FFFFFF"/>
              </a:solidFill>
              <a:ea typeface="Garet"/>
              <a:cs typeface="Garet"/>
              <a:sym typeface="Garet"/>
            </a:endParaRPr>
          </a:p>
          <a:p>
            <a:pPr marL="669290" lvl="1" indent="-334645" algn="l">
              <a:lnSpc>
                <a:spcPts val="4340"/>
              </a:lnSpc>
              <a:spcBef>
                <a:spcPct val="0"/>
              </a:spcBef>
              <a:buFont typeface="Arial" panose="020B0604020202020204"/>
              <a:buChar char="•"/>
            </a:pPr>
            <a:r>
              <a:rPr lang="en-US" sz="3100" spc="83" dirty="0">
                <a:solidFill>
                  <a:srgbClr val="FFFFFF"/>
                </a:solidFill>
                <a:ea typeface="Garet"/>
                <a:cs typeface="Garet"/>
                <a:sym typeface="Garet"/>
              </a:rPr>
              <a:t>F IS THE FORCE APPLIED TO THE PIEZOELECTRIC MATERIAL </a:t>
            </a:r>
          </a:p>
        </p:txBody>
      </p:sp>
      <p:sp>
        <p:nvSpPr>
          <p:cNvPr id="4" name="TextBox 4"/>
          <p:cNvSpPr txBox="1"/>
          <p:nvPr/>
        </p:nvSpPr>
        <p:spPr>
          <a:xfrm>
            <a:off x="6525531" y="1654473"/>
            <a:ext cx="5236939" cy="1025343"/>
          </a:xfrm>
          <a:prstGeom prst="rect">
            <a:avLst/>
          </a:prstGeom>
        </p:spPr>
        <p:txBody>
          <a:bodyPr lIns="0" tIns="0" rIns="0" bIns="0" rtlCol="0" anchor="t">
            <a:spAutoFit/>
          </a:bodyPr>
          <a:lstStyle/>
          <a:p>
            <a:pPr algn="ctr">
              <a:lnSpc>
                <a:spcPts val="7855"/>
              </a:lnSpc>
              <a:spcBef>
                <a:spcPct val="0"/>
              </a:spcBef>
            </a:pPr>
            <a:r>
              <a:rPr lang="en-US" sz="5610" spc="151" dirty="0">
                <a:solidFill>
                  <a:srgbClr val="FFBD59"/>
                </a:solidFill>
                <a:latin typeface="Horizon" panose="02000500000000000000"/>
                <a:ea typeface="Horizon" panose="02000500000000000000"/>
                <a:cs typeface="Horizon" panose="02000500000000000000"/>
                <a:sym typeface="Horizon" panose="02000500000000000000"/>
              </a:rPr>
              <a:t>VOLTAGE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100000">
              <a:srgbClr val="BCBCBC"/>
            </a:gs>
            <a:gs pos="100000">
              <a:srgbClr val="959595"/>
            </a:gs>
            <a:gs pos="100000">
              <a:schemeClr val="bg1">
                <a:lumMod val="95000"/>
              </a:schemeClr>
            </a:gs>
          </a:gsLst>
          <a:lin ang="0" scaled="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66520" y="1028700"/>
            <a:ext cx="15772765" cy="1143000"/>
          </a:xfrm>
        </p:spPr>
        <p:txBody>
          <a:bodyPr>
            <a:noAutofit/>
          </a:bodyPr>
          <a:lstStyle/>
          <a:p>
            <a:pPr algn="l"/>
            <a:r>
              <a:rPr lang="en-US" sz="8000" dirty="0">
                <a:solidFill>
                  <a:schemeClr val="accent6"/>
                </a:solidFill>
                <a:latin typeface="Haettenschweiler" panose="020B0706040902060204" pitchFamily="34" charset="0"/>
              </a:rPr>
              <a:t>Target Audience </a:t>
            </a:r>
          </a:p>
        </p:txBody>
      </p:sp>
      <p:sp>
        <p:nvSpPr>
          <p:cNvPr id="3" name="Content Placeholder 2"/>
          <p:cNvSpPr>
            <a:spLocks noGrp="1"/>
          </p:cNvSpPr>
          <p:nvPr>
            <p:ph sz="half" idx="1"/>
          </p:nvPr>
        </p:nvSpPr>
        <p:spPr>
          <a:xfrm>
            <a:off x="1524000" y="2247900"/>
            <a:ext cx="7323455" cy="6727825"/>
          </a:xfrm>
        </p:spPr>
        <p:txBody>
          <a:bodyPr>
            <a:normAutofit fontScale="97500" lnSpcReduction="10000"/>
          </a:bodyPr>
          <a:lstStyle/>
          <a:p>
            <a:r>
              <a:rPr lang="en-US" sz="4000" dirty="0">
                <a:solidFill>
                  <a:schemeClr val="bg1"/>
                </a:solidFill>
              </a:rPr>
              <a:t>Our target audience currently includes students and employees. However, we have the potential to expand our reach by also incorporating gyms, dance classes, yoga classes, and similar activities into our offerings. This approach will allow us to cater to a broader range of interests and needs, thereby extending our boundaries and attracting a more diverse audience.</a:t>
            </a:r>
          </a:p>
        </p:txBody>
      </p:sp>
      <p:sp>
        <p:nvSpPr>
          <p:cNvPr id="4" name="Content Placeholder 3"/>
          <p:cNvSpPr>
            <a:spLocks noGrp="1"/>
          </p:cNvSpPr>
          <p:nvPr>
            <p:ph sz="half" idx="2"/>
          </p:nvPr>
        </p:nvSpPr>
        <p:spPr>
          <a:xfrm>
            <a:off x="10896600" y="3086100"/>
            <a:ext cx="4038600" cy="4525963"/>
          </a:xfrm>
        </p:spPr>
        <p:txBody>
          <a:bodyPr>
            <a:normAutofit fontScale="97500" lnSpcReduction="10000"/>
          </a:bodyPr>
          <a:lstStyle/>
          <a:p>
            <a:endParaRPr lang="en-US"/>
          </a:p>
        </p:txBody>
      </p:sp>
      <p:pic>
        <p:nvPicPr>
          <p:cNvPr id="5" name="Picture 4">
            <a:extLst>
              <a:ext uri="{FF2B5EF4-FFF2-40B4-BE49-F238E27FC236}">
                <a16:creationId xmlns:a16="http://schemas.microsoft.com/office/drawing/2014/main" id="{76961D4E-46C3-6717-484F-A1662CE12C5B}"/>
              </a:ext>
              <a:ext uri="{C183D7F6-B498-43B3-948B-1728B52AA6E4}">
                <adec:decorative xmlns:adec="http://schemas.microsoft.com/office/drawing/2017/decorative" val="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4600" y="2255607"/>
            <a:ext cx="7323455" cy="549259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525</Words>
  <Application>Microsoft Office PowerPoint</Application>
  <PresentationFormat>Custom</PresentationFormat>
  <Paragraphs>79</Paragraphs>
  <Slides>14</Slides>
  <Notes>0</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Garet Bold</vt:lpstr>
      <vt:lpstr>Haettenschweiler</vt:lpstr>
      <vt:lpstr>Cy Grotesk Grand</vt:lpstr>
      <vt:lpstr>Horizon</vt:lpstr>
      <vt:lpstr>Arial</vt:lpstr>
      <vt:lpstr>Celandine</vt:lpstr>
      <vt:lpstr>Garet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Target Audience </vt:lpstr>
      <vt:lpstr>FEASIBILITY AND SCALABILITY</vt:lpstr>
      <vt:lpstr>IMPACT</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Gray Modern Photocentric Corporate Presentation</dc:title>
  <dc:creator>Andrew Rebello</dc:creator>
  <cp:lastModifiedBy>Andrew Rebello</cp:lastModifiedBy>
  <cp:revision>8</cp:revision>
  <dcterms:created xsi:type="dcterms:W3CDTF">2006-08-16T00:00:00Z</dcterms:created>
  <dcterms:modified xsi:type="dcterms:W3CDTF">2024-08-30T05:48:38Z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30B021AD8F5744EFA2C3526E25D4EC0A_13</vt:lpwstr>
  </property>
  <property fmtid="{D5CDD505-2E9C-101B-9397-08002B2CF9AE}" pid="3" name="KSOProductBuildVer">
    <vt:lpwstr>1033-12.2.0.13472</vt:lpwstr>
  </property>
</Properties>
</file>

<file path=docProps/thumbnail.jpeg>
</file>